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267"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2755D5-84F8-4CEC-A343-5AEEE8BF9A0F}" type="datetimeFigureOut">
              <a:rPr lang="en-US" smtClean="0"/>
              <a:t>10/14/2019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F654C8-BCB3-41D8-AB51-18BEB0497190}" type="slidenum">
              <a:rPr lang="en-US" smtClean="0"/>
              <a:t>‹#›</a:t>
            </a:fld>
            <a:endParaRPr lang="en-US"/>
          </a:p>
        </p:txBody>
      </p:sp>
    </p:spTree>
    <p:extLst>
      <p:ext uri="{BB962C8B-B14F-4D97-AF65-F5344CB8AC3E}">
        <p14:creationId xmlns:p14="http://schemas.microsoft.com/office/powerpoint/2010/main" val="4199184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3E22AC04-26D9-4F5D-8A80-C90ECB630577}" type="slidenum">
              <a:rPr lang="en-US" smtClean="0"/>
              <a:pPr>
                <a:defRPr/>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8A220BEF-D9DA-441C-B690-BE9C82680A31}"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61E820-0426-4E29-960C-752120AC86BE}"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1926398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1E820-0426-4E29-960C-752120AC86BE}"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1931255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1E820-0426-4E29-960C-752120AC86BE}"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3718693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1E820-0426-4E29-960C-752120AC86BE}"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417928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61E820-0426-4E29-960C-752120AC86BE}"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3097602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61E820-0426-4E29-960C-752120AC86BE}"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149090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61E820-0426-4E29-960C-752120AC86BE}" type="datetimeFigureOut">
              <a:rPr lang="en-US" smtClean="0"/>
              <a:t>10/14/2019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416292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61E820-0426-4E29-960C-752120AC86BE}" type="datetimeFigureOut">
              <a:rPr lang="en-US" smtClean="0"/>
              <a:t>10/14/2019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160845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1E820-0426-4E29-960C-752120AC86BE}" type="datetimeFigureOut">
              <a:rPr lang="en-US" smtClean="0"/>
              <a:t>10/14/2019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217652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61E820-0426-4E29-960C-752120AC86BE}"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279204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61E820-0426-4E29-960C-752120AC86BE}"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88B4F-C350-4E11-B944-093ADFAF616D}" type="slidenum">
              <a:rPr lang="en-US" smtClean="0"/>
              <a:t>‹#›</a:t>
            </a:fld>
            <a:endParaRPr lang="en-US"/>
          </a:p>
        </p:txBody>
      </p:sp>
    </p:spTree>
    <p:extLst>
      <p:ext uri="{BB962C8B-B14F-4D97-AF65-F5344CB8AC3E}">
        <p14:creationId xmlns:p14="http://schemas.microsoft.com/office/powerpoint/2010/main" val="62902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1E820-0426-4E29-960C-752120AC86BE}" type="datetimeFigureOut">
              <a:rPr lang="en-US" smtClean="0"/>
              <a:t>10/14/2019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88B4F-C350-4E11-B944-093ADFAF616D}" type="slidenum">
              <a:rPr lang="en-US" smtClean="0"/>
              <a:t>‹#›</a:t>
            </a:fld>
            <a:endParaRPr lang="en-US"/>
          </a:p>
        </p:txBody>
      </p:sp>
    </p:spTree>
    <p:extLst>
      <p:ext uri="{BB962C8B-B14F-4D97-AF65-F5344CB8AC3E}">
        <p14:creationId xmlns:p14="http://schemas.microsoft.com/office/powerpoint/2010/main" val="83087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688676" y="1219200"/>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spc="-50" dirty="0">
                <a:latin typeface="Times New Roman" pitchFamily="18" charset="0"/>
                <a:cs typeface="Times New Roman" pitchFamily="18" charset="0"/>
              </a:rPr>
              <a:t>1. </a:t>
            </a:r>
            <a:r>
              <a:rPr lang="en-US" sz="2400" b="1" spc="-50" dirty="0" err="1">
                <a:latin typeface="Times New Roman" pitchFamily="18" charset="0"/>
                <a:cs typeface="Times New Roman" pitchFamily="18" charset="0"/>
              </a:rPr>
              <a:t>Quan</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điểm</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về</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vai</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trò</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và</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sức</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mạnh</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của</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đạo</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đức</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cách</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mạng</a:t>
            </a:r>
            <a:endParaRPr lang="en-US" sz="2400" spc="-50" dirty="0">
              <a:latin typeface="Times New Roman" pitchFamily="18" charset="0"/>
              <a:cs typeface="Times New Roman" pitchFamily="18" charset="0"/>
            </a:endParaRPr>
          </a:p>
        </p:txBody>
      </p:sp>
      <p:sp>
        <p:nvSpPr>
          <p:cNvPr id="9" name="Rectangle 14"/>
          <p:cNvSpPr>
            <a:spLocks noChangeArrowheads="1"/>
          </p:cNvSpPr>
          <p:nvPr/>
        </p:nvSpPr>
        <p:spPr bwMode="auto">
          <a:xfrm>
            <a:off x="685800" y="605135"/>
            <a:ext cx="7772400" cy="461665"/>
          </a:xfrm>
          <a:prstGeom prst="rect">
            <a:avLst/>
          </a:prstGeom>
          <a:solidFill>
            <a:schemeClr val="accent6">
              <a:lumMod val="60000"/>
              <a:lumOff val="40000"/>
            </a:schemeClr>
          </a:solidFill>
          <a:ln w="9525">
            <a:noFill/>
            <a:miter lim="800000"/>
            <a:headEnd/>
            <a:tailEnd/>
          </a:ln>
          <a:effectLst/>
          <a:scene3d>
            <a:camera prst="orthographicFront"/>
            <a:lightRig rig="threePt" dir="t"/>
          </a:scene3d>
          <a:sp3d>
            <a:bevelT w="139700" prst="cross"/>
          </a:sp3d>
        </p:spPr>
        <p:txBody>
          <a:bodyPr anchor="ctr">
            <a:spAutoFit/>
          </a:bodyPr>
          <a:lstStyle/>
          <a:p>
            <a:pPr algn="just" eaLnBrk="0" hangingPunct="0">
              <a:defRPr/>
            </a:pPr>
            <a:r>
              <a:rPr lang="vi-VN" sz="2400" b="1" dirty="0">
                <a:latin typeface="Times New Roman" pitchFamily="18" charset="0"/>
                <a:cs typeface="Times New Roman" pitchFamily="18" charset="0"/>
              </a:rPr>
              <a:t>I</a:t>
            </a:r>
            <a:r>
              <a:rPr lang="en-US" sz="2400" b="1" dirty="0">
                <a:latin typeface="Times New Roman" pitchFamily="18" charset="0"/>
                <a:cs typeface="Times New Roman" pitchFamily="18" charset="0"/>
              </a:rPr>
              <a:t>I. TƯ TƯỞNG HỒ CHÍ MINH VỀ ĐẠO ĐỨC</a:t>
            </a:r>
            <a:endParaRPr lang="en-US" sz="2400" dirty="0">
              <a:latin typeface="Times New Roman" pitchFamily="18" charset="0"/>
              <a:cs typeface="Times New Roman" pitchFamily="18" charset="0"/>
            </a:endParaRPr>
          </a:p>
        </p:txBody>
      </p:sp>
      <p:sp>
        <p:nvSpPr>
          <p:cNvPr id="10" name="Rectangle 9"/>
          <p:cNvSpPr>
            <a:spLocks noChangeArrowheads="1"/>
          </p:cNvSpPr>
          <p:nvPr/>
        </p:nvSpPr>
        <p:spPr bwMode="auto">
          <a:xfrm>
            <a:off x="685800" y="1752600"/>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chuẩn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endParaRPr lang="en-US" sz="2400" spc="-50" dirty="0">
              <a:latin typeface="Times New Roman" pitchFamily="18" charset="0"/>
              <a:cs typeface="Times New Roman" pitchFamily="18" charset="0"/>
            </a:endParaRPr>
          </a:p>
        </p:txBody>
      </p:sp>
      <p:sp>
        <p:nvSpPr>
          <p:cNvPr id="5" name="Rectangle 1"/>
          <p:cNvSpPr>
            <a:spLocks noChangeArrowheads="1"/>
          </p:cNvSpPr>
          <p:nvPr/>
        </p:nvSpPr>
        <p:spPr bwMode="auto">
          <a:xfrm>
            <a:off x="685800" y="2286000"/>
            <a:ext cx="7772400" cy="52387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Trung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nước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hiếu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dân</a:t>
            </a:r>
            <a:endParaRPr lang="en-US" sz="2800" b="1" dirty="0"/>
          </a:p>
        </p:txBody>
      </p:sp>
      <p:sp>
        <p:nvSpPr>
          <p:cNvPr id="6" name="Rectangle 5"/>
          <p:cNvSpPr/>
          <p:nvPr/>
        </p:nvSpPr>
        <p:spPr>
          <a:xfrm>
            <a:off x="688676" y="2895600"/>
            <a:ext cx="7772400" cy="507831"/>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just">
              <a:defRPr/>
            </a:pPr>
            <a:r>
              <a:rPr lang="en-US" sz="2700" spc="-50" dirty="0" err="1">
                <a:latin typeface="Times New Roman" pitchFamily="18" charset="0"/>
                <a:cs typeface="Times New Roman" pitchFamily="18" charset="0"/>
              </a:rPr>
              <a:t>Vị</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trí</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bao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trùm</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quan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trọng</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nhất</a:t>
            </a:r>
            <a:r>
              <a:rPr lang="en-US" sz="2700" spc="-50" dirty="0">
                <a:latin typeface="Times New Roman" pitchFamily="18" charset="0"/>
                <a:cs typeface="Times New Roman" pitchFamily="18" charset="0"/>
              </a:rPr>
              <a:t>, chi </a:t>
            </a:r>
            <a:r>
              <a:rPr lang="en-US" sz="2700" spc="-50" dirty="0" err="1">
                <a:latin typeface="Times New Roman" pitchFamily="18" charset="0"/>
                <a:cs typeface="Times New Roman" pitchFamily="18" charset="0"/>
              </a:rPr>
              <a:t>phối</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phẩm</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chất</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khác</a:t>
            </a:r>
            <a:endParaRPr lang="en-US" sz="2700" spc="-50" dirty="0">
              <a:latin typeface="Times New Roman" pitchFamily="18" charset="0"/>
              <a:cs typeface="Times New Roman" pitchFamily="18" charset="0"/>
            </a:endParaRPr>
          </a:p>
        </p:txBody>
      </p:sp>
      <p:pic>
        <p:nvPicPr>
          <p:cNvPr id="3483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581400"/>
            <a:ext cx="1905000" cy="265747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5029200"/>
            <a:ext cx="2762250" cy="1217839"/>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3566431"/>
            <a:ext cx="2762250" cy="1386569"/>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9"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5175" y="3581400"/>
            <a:ext cx="1571625" cy="2667000"/>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337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1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000"/>
                            </p:stCondLst>
                            <p:childTnLst>
                              <p:par>
                                <p:cTn id="21" presetID="2" presetClass="entr" presetSubtype="12" fill="hold" nodeType="afterEffect">
                                  <p:stCondLst>
                                    <p:cond delay="500"/>
                                  </p:stCondLst>
                                  <p:childTnLst>
                                    <p:set>
                                      <p:cBhvr>
                                        <p:cTn id="22" dur="1" fill="hold">
                                          <p:stCondLst>
                                            <p:cond delay="0"/>
                                          </p:stCondLst>
                                        </p:cTn>
                                        <p:tgtEl>
                                          <p:spTgt spid="34835"/>
                                        </p:tgtEl>
                                        <p:attrNameLst>
                                          <p:attrName>style.visibility</p:attrName>
                                        </p:attrNameLst>
                                      </p:cBhvr>
                                      <p:to>
                                        <p:strVal val="visible"/>
                                      </p:to>
                                    </p:set>
                                    <p:anim calcmode="lin" valueType="num">
                                      <p:cBhvr additive="base">
                                        <p:cTn id="23" dur="1000" fill="hold"/>
                                        <p:tgtEl>
                                          <p:spTgt spid="34835"/>
                                        </p:tgtEl>
                                        <p:attrNameLst>
                                          <p:attrName>ppt_x</p:attrName>
                                        </p:attrNameLst>
                                      </p:cBhvr>
                                      <p:tavLst>
                                        <p:tav tm="0">
                                          <p:val>
                                            <p:strVal val="0-#ppt_w/2"/>
                                          </p:val>
                                        </p:tav>
                                        <p:tav tm="100000">
                                          <p:val>
                                            <p:strVal val="#ppt_x"/>
                                          </p:val>
                                        </p:tav>
                                      </p:tavLst>
                                    </p:anim>
                                    <p:anim calcmode="lin" valueType="num">
                                      <p:cBhvr additive="base">
                                        <p:cTn id="24" dur="1000" fill="hold"/>
                                        <p:tgtEl>
                                          <p:spTgt spid="34835"/>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2500"/>
                            </p:stCondLst>
                            <p:childTnLst>
                              <p:par>
                                <p:cTn id="26" presetID="2" presetClass="entr" presetSubtype="4" fill="hold" nodeType="afterEffect">
                                  <p:stCondLst>
                                    <p:cond delay="500"/>
                                  </p:stCondLst>
                                  <p:childTnLst>
                                    <p:set>
                                      <p:cBhvr>
                                        <p:cTn id="27" dur="1" fill="hold">
                                          <p:stCondLst>
                                            <p:cond delay="0"/>
                                          </p:stCondLst>
                                        </p:cTn>
                                        <p:tgtEl>
                                          <p:spTgt spid="34839"/>
                                        </p:tgtEl>
                                        <p:attrNameLst>
                                          <p:attrName>style.visibility</p:attrName>
                                        </p:attrNameLst>
                                      </p:cBhvr>
                                      <p:to>
                                        <p:strVal val="visible"/>
                                      </p:to>
                                    </p:set>
                                    <p:anim calcmode="lin" valueType="num">
                                      <p:cBhvr additive="base">
                                        <p:cTn id="28" dur="1000" fill="hold"/>
                                        <p:tgtEl>
                                          <p:spTgt spid="34839"/>
                                        </p:tgtEl>
                                        <p:attrNameLst>
                                          <p:attrName>ppt_x</p:attrName>
                                        </p:attrNameLst>
                                      </p:cBhvr>
                                      <p:tavLst>
                                        <p:tav tm="0">
                                          <p:val>
                                            <p:strVal val="#ppt_x"/>
                                          </p:val>
                                        </p:tav>
                                        <p:tav tm="100000">
                                          <p:val>
                                            <p:strVal val="#ppt_x"/>
                                          </p:val>
                                        </p:tav>
                                      </p:tavLst>
                                    </p:anim>
                                    <p:anim calcmode="lin" valueType="num">
                                      <p:cBhvr additive="base">
                                        <p:cTn id="29" dur="1000" fill="hold"/>
                                        <p:tgtEl>
                                          <p:spTgt spid="34839"/>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4000"/>
                            </p:stCondLst>
                            <p:childTnLst>
                              <p:par>
                                <p:cTn id="31" presetID="2" presetClass="entr" presetSubtype="2" fill="hold" nodeType="afterEffect">
                                  <p:stCondLst>
                                    <p:cond delay="500"/>
                                  </p:stCondLst>
                                  <p:childTnLst>
                                    <p:set>
                                      <p:cBhvr>
                                        <p:cTn id="32" dur="1" fill="hold">
                                          <p:stCondLst>
                                            <p:cond delay="0"/>
                                          </p:stCondLst>
                                        </p:cTn>
                                        <p:tgtEl>
                                          <p:spTgt spid="34838"/>
                                        </p:tgtEl>
                                        <p:attrNameLst>
                                          <p:attrName>style.visibility</p:attrName>
                                        </p:attrNameLst>
                                      </p:cBhvr>
                                      <p:to>
                                        <p:strVal val="visible"/>
                                      </p:to>
                                    </p:set>
                                    <p:anim calcmode="lin" valueType="num">
                                      <p:cBhvr additive="base">
                                        <p:cTn id="33" dur="1000" fill="hold"/>
                                        <p:tgtEl>
                                          <p:spTgt spid="34838"/>
                                        </p:tgtEl>
                                        <p:attrNameLst>
                                          <p:attrName>ppt_x</p:attrName>
                                        </p:attrNameLst>
                                      </p:cBhvr>
                                      <p:tavLst>
                                        <p:tav tm="0">
                                          <p:val>
                                            <p:strVal val="1+#ppt_w/2"/>
                                          </p:val>
                                        </p:tav>
                                        <p:tav tm="100000">
                                          <p:val>
                                            <p:strVal val="#ppt_x"/>
                                          </p:val>
                                        </p:tav>
                                      </p:tavLst>
                                    </p:anim>
                                    <p:anim calcmode="lin" valueType="num">
                                      <p:cBhvr additive="base">
                                        <p:cTn id="34" dur="1000" fill="hold"/>
                                        <p:tgtEl>
                                          <p:spTgt spid="34838"/>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5500"/>
                            </p:stCondLst>
                            <p:childTnLst>
                              <p:par>
                                <p:cTn id="36" presetID="2" presetClass="entr" presetSubtype="6" fill="hold" nodeType="afterEffect">
                                  <p:stCondLst>
                                    <p:cond delay="500"/>
                                  </p:stCondLst>
                                  <p:childTnLst>
                                    <p:set>
                                      <p:cBhvr>
                                        <p:cTn id="37" dur="1" fill="hold">
                                          <p:stCondLst>
                                            <p:cond delay="0"/>
                                          </p:stCondLst>
                                        </p:cTn>
                                        <p:tgtEl>
                                          <p:spTgt spid="34837"/>
                                        </p:tgtEl>
                                        <p:attrNameLst>
                                          <p:attrName>style.visibility</p:attrName>
                                        </p:attrNameLst>
                                      </p:cBhvr>
                                      <p:to>
                                        <p:strVal val="visible"/>
                                      </p:to>
                                    </p:set>
                                    <p:anim calcmode="lin" valueType="num">
                                      <p:cBhvr additive="base">
                                        <p:cTn id="38" dur="1000" fill="hold"/>
                                        <p:tgtEl>
                                          <p:spTgt spid="34837"/>
                                        </p:tgtEl>
                                        <p:attrNameLst>
                                          <p:attrName>ppt_x</p:attrName>
                                        </p:attrNameLst>
                                      </p:cBhvr>
                                      <p:tavLst>
                                        <p:tav tm="0">
                                          <p:val>
                                            <p:strVal val="1+#ppt_w/2"/>
                                          </p:val>
                                        </p:tav>
                                        <p:tav tm="100000">
                                          <p:val>
                                            <p:strVal val="#ppt_x"/>
                                          </p:val>
                                        </p:tav>
                                      </p:tavLst>
                                    </p:anim>
                                    <p:anim calcmode="lin" valueType="num">
                                      <p:cBhvr additive="base">
                                        <p:cTn id="39" dur="1000" fill="hold"/>
                                        <p:tgtEl>
                                          <p:spTgt spid="34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1"/>
          <p:cNvSpPr>
            <a:spLocks noChangeArrowheads="1"/>
          </p:cNvSpPr>
          <p:nvPr/>
        </p:nvSpPr>
        <p:spPr bwMode="auto">
          <a:xfrm>
            <a:off x="2057400" y="4757172"/>
            <a:ext cx="6400800" cy="1338828"/>
          </a:xfrm>
          <a:prstGeom prst="rect">
            <a:avLst/>
          </a:prstGeom>
          <a:solidFill>
            <a:schemeClr val="accent6">
              <a:lumMod val="40000"/>
              <a:lumOff val="60000"/>
            </a:schemeClr>
          </a:solidFill>
          <a:ln w="9525">
            <a:noFill/>
            <a:miter lim="800000"/>
            <a:headEnd/>
            <a:tailEnd/>
          </a:ln>
          <a:effectLst/>
          <a:scene3d>
            <a:camera prst="orthographicFront"/>
            <a:lightRig rig="threePt" dir="t"/>
          </a:scene3d>
          <a:sp3d>
            <a:bevelT w="114300" prst="hardEdge"/>
          </a:sp3d>
        </p:spPr>
        <p:txBody>
          <a:bodyPr anchor="ctr">
            <a:spAutoFit/>
          </a:bodyPr>
          <a:lstStyle/>
          <a:p>
            <a:pPr algn="just" eaLnBrk="0" hangingPunct="0">
              <a:defRP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Liêm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gốc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rễ</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của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Một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Liêm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nhưng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còn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hoàn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toàn</a:t>
            </a:r>
            <a:r>
              <a:rPr lang="en-US" sz="2600" dirty="0">
                <a:latin typeface="Times New Roman" pitchFamily="18" charset="0"/>
                <a:cs typeface="Times New Roman" pitchFamily="18" charset="0"/>
              </a:rPr>
              <a:t>” </a:t>
            </a:r>
          </a:p>
        </p:txBody>
      </p:sp>
      <p:sp>
        <p:nvSpPr>
          <p:cNvPr id="5" name="Rectangle 4"/>
          <p:cNvSpPr/>
          <p:nvPr/>
        </p:nvSpPr>
        <p:spPr>
          <a:xfrm>
            <a:off x="2057400" y="1447800"/>
            <a:ext cx="6400800" cy="1292662"/>
          </a:xfrm>
          <a:prstGeom prst="rect">
            <a:avLst/>
          </a:prstGeom>
          <a:solidFill>
            <a:srgbClr val="FFFF99"/>
          </a:solidFill>
          <a:scene3d>
            <a:camera prst="orthographicFront"/>
            <a:lightRig rig="threePt" dir="t"/>
          </a:scene3d>
          <a:sp3d>
            <a:bevelT w="114300" prst="artDeco"/>
          </a:sp3d>
        </p:spPr>
        <p:txBody>
          <a:bodyPr>
            <a:spAutoFit/>
          </a:bodyPr>
          <a:lstStyle/>
          <a:p>
            <a:pPr algn="just" eaLnBrk="0" hangingPunct="0">
              <a:defRPr/>
            </a:pPr>
            <a:r>
              <a:rPr lang="en-US" sz="2600" dirty="0">
                <a:latin typeface="Times New Roman" pitchFamily="18" charset="0"/>
                <a:cs typeface="Times New Roman" pitchFamily="18" charset="0"/>
              </a:rPr>
              <a:t>“</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chừng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nào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xào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chừng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ấy</a:t>
            </a:r>
            <a:r>
              <a:rPr lang="en-US" sz="2600" dirty="0">
                <a:latin typeface="Times New Roman" pitchFamily="18" charset="0"/>
                <a:cs typeface="Times New Roman" pitchFamily="18" charset="0"/>
              </a:rPr>
              <a:t> …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thì</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tăng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phát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triển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được</a:t>
            </a:r>
            <a:r>
              <a:rPr lang="en-US" sz="2600" dirty="0">
                <a:latin typeface="Times New Roman" pitchFamily="18" charset="0"/>
                <a:cs typeface="Times New Roman" pitchFamily="18" charset="0"/>
              </a:rPr>
              <a:t>”</a:t>
            </a:r>
            <a:endParaRPr lang="en-US" sz="2600" i="1" dirty="0">
              <a:latin typeface="Times New Roman" pitchFamily="18" charset="0"/>
              <a:cs typeface="Times New Roman" pitchFamily="18" charset="0"/>
            </a:endParaRPr>
          </a:p>
        </p:txBody>
      </p:sp>
      <p:sp>
        <p:nvSpPr>
          <p:cNvPr id="6" name="Rectangle 5"/>
          <p:cNvSpPr/>
          <p:nvPr/>
        </p:nvSpPr>
        <p:spPr>
          <a:xfrm>
            <a:off x="2057400" y="3048000"/>
            <a:ext cx="6400800" cy="1292662"/>
          </a:xfrm>
          <a:prstGeom prst="rect">
            <a:avLst/>
          </a:prstGeom>
          <a:solidFill>
            <a:schemeClr val="accent5">
              <a:lumMod val="40000"/>
              <a:lumOff val="60000"/>
            </a:schemeClr>
          </a:solidFill>
          <a:scene3d>
            <a:camera prst="orthographicFront"/>
            <a:lightRig rig="threePt" dir="t"/>
          </a:scene3d>
          <a:sp3d>
            <a:bevelT w="101600" prst="riblet"/>
          </a:sp3d>
        </p:spPr>
        <p:txBody>
          <a:bodyPr>
            <a:spAutoFit/>
          </a:bodyPr>
          <a:lstStyle/>
          <a:p>
            <a:pPr algn="just" eaLnBrk="0" hangingPunct="0">
              <a:defRPr/>
            </a:pPr>
            <a:r>
              <a:rPr lang="en-US" sz="2600" spc="-40" dirty="0">
                <a:latin typeface="Times New Roman" pitchFamily="18" charset="0"/>
                <a:cs typeface="Times New Roman" pitchFamily="18" charset="0"/>
              </a:rPr>
              <a:t>“</a:t>
            </a:r>
            <a:r>
              <a:rPr lang="en-US" sz="2600" spc="-40" dirty="0" err="1">
                <a:latin typeface="Times New Roman" pitchFamily="18" charset="0"/>
                <a:cs typeface="Times New Roman" pitchFamily="18" charset="0"/>
              </a:rPr>
              <a:t>Chữ</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Kiệm</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phải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đôi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với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chữ</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Liêm</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cũng</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như</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chữ</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Liêm</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phải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đôi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với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chữ</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Cần</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Có</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Kiệm</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mới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có</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Liêm</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được</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vì</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xa</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xỉ</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mà</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sinh</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ra</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tham</a:t>
            </a:r>
            <a:r>
              <a:rPr lang="en-US" sz="2600" spc="-40" dirty="0">
                <a:latin typeface="Times New Roman" pitchFamily="18" charset="0"/>
                <a:cs typeface="Times New Roman" pitchFamily="18" charset="0"/>
              </a:rPr>
              <a:t> lam”</a:t>
            </a:r>
            <a:endParaRPr lang="en-US" sz="2600" i="1" spc="-40" dirty="0">
              <a:latin typeface="Times New Roman" pitchFamily="18" charset="0"/>
              <a:cs typeface="Times New Roman" pitchFamily="18" charset="0"/>
            </a:endParaRPr>
          </a:p>
        </p:txBody>
      </p:sp>
      <p:sp>
        <p:nvSpPr>
          <p:cNvPr id="7" name="Down Arrow 6"/>
          <p:cNvSpPr/>
          <p:nvPr/>
        </p:nvSpPr>
        <p:spPr>
          <a:xfrm>
            <a:off x="4800600" y="2819400"/>
            <a:ext cx="1143000"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Down Arrow 7"/>
          <p:cNvSpPr/>
          <p:nvPr/>
        </p:nvSpPr>
        <p:spPr>
          <a:xfrm>
            <a:off x="4724400" y="4495800"/>
            <a:ext cx="1295400" cy="152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1"/>
          <p:cNvSpPr>
            <a:spLocks noChangeArrowheads="1"/>
          </p:cNvSpPr>
          <p:nvPr/>
        </p:nvSpPr>
        <p:spPr bwMode="auto">
          <a:xfrm>
            <a:off x="685800" y="1636693"/>
            <a:ext cx="1219200" cy="954107"/>
          </a:xfrm>
          <a:prstGeom prst="rect">
            <a:avLst/>
          </a:prstGeom>
          <a:solidFill>
            <a:srgbClr val="92D050"/>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sv-SE" sz="2800" b="1" i="1" dirty="0">
                <a:latin typeface="Times New Roman" pitchFamily="18" charset="0"/>
                <a:cs typeface="Times New Roman" pitchFamily="18" charset="0"/>
              </a:rPr>
              <a:t>Cần - Kiệm</a:t>
            </a:r>
            <a:r>
              <a:rPr lang="sv-SE"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0" name="Rectangle 1"/>
          <p:cNvSpPr>
            <a:spLocks noChangeArrowheads="1"/>
          </p:cNvSpPr>
          <p:nvPr/>
        </p:nvSpPr>
        <p:spPr bwMode="auto">
          <a:xfrm>
            <a:off x="685800" y="2743200"/>
            <a:ext cx="1219200" cy="1384995"/>
          </a:xfrm>
          <a:prstGeom prst="rect">
            <a:avLst/>
          </a:prstGeom>
          <a:solidFill>
            <a:srgbClr val="92D050"/>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sv-SE" sz="2800" b="1" i="1" dirty="0">
                <a:latin typeface="Times New Roman" pitchFamily="18" charset="0"/>
                <a:cs typeface="Times New Roman" pitchFamily="18" charset="0"/>
              </a:rPr>
              <a:t>Cần - Kiệm- Liêm</a:t>
            </a:r>
            <a:endParaRPr lang="en-US" sz="2800" dirty="0">
              <a:latin typeface="Times New Roman" pitchFamily="18" charset="0"/>
              <a:cs typeface="Times New Roman" pitchFamily="18" charset="0"/>
            </a:endParaRPr>
          </a:p>
        </p:txBody>
      </p:sp>
      <p:sp>
        <p:nvSpPr>
          <p:cNvPr id="11" name="Rectangle 1"/>
          <p:cNvSpPr>
            <a:spLocks noChangeArrowheads="1"/>
          </p:cNvSpPr>
          <p:nvPr/>
        </p:nvSpPr>
        <p:spPr bwMode="auto">
          <a:xfrm>
            <a:off x="685800" y="4280118"/>
            <a:ext cx="1219200" cy="1815882"/>
          </a:xfrm>
          <a:prstGeom prst="rect">
            <a:avLst/>
          </a:prstGeom>
          <a:solidFill>
            <a:srgbClr val="92D050"/>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sv-SE" sz="2800" b="1" i="1" dirty="0">
                <a:latin typeface="Times New Roman" pitchFamily="18" charset="0"/>
                <a:cs typeface="Times New Roman" pitchFamily="18" charset="0"/>
              </a:rPr>
              <a:t>Cần-Kiệm- Liêm-Chính</a:t>
            </a:r>
            <a:r>
              <a:rPr lang="sv-SE"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2" name="Rectangle 2"/>
          <p:cNvSpPr>
            <a:spLocks noChangeArrowheads="1"/>
          </p:cNvSpPr>
          <p:nvPr/>
        </p:nvSpPr>
        <p:spPr bwMode="auto">
          <a:xfrm>
            <a:off x="762000" y="772180"/>
            <a:ext cx="7543800"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39700" prst="cross"/>
          </a:sp3d>
        </p:spPr>
        <p:txBody>
          <a:bodyPr>
            <a:spAutoFit/>
          </a:bodyPr>
          <a:lstStyle/>
          <a:p>
            <a:pPr algn="just" eaLnBrk="0" hangingPunct="0">
              <a:defRPr/>
            </a:pP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Mối</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quan</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hệ</a:t>
            </a:r>
            <a:endParaRPr lang="en-US" sz="2700" b="1" i="1" dirty="0">
              <a:latin typeface="Times New Roman" pitchFamily="18" charset="0"/>
              <a:cs typeface="Times New Roman" pitchFamily="18" charset="0"/>
            </a:endParaRPr>
          </a:p>
        </p:txBody>
      </p:sp>
    </p:spTree>
    <p:extLst>
      <p:ext uri="{BB962C8B-B14F-4D97-AF65-F5344CB8AC3E}">
        <p14:creationId xmlns:p14="http://schemas.microsoft.com/office/powerpoint/2010/main" val="386948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750"/>
                                        <p:tgtEl>
                                          <p:spTgt spid="12"/>
                                        </p:tgtEl>
                                      </p:cBhvr>
                                    </p:animEffect>
                                  </p:childTnLst>
                                </p:cTn>
                              </p:par>
                            </p:childTnLst>
                          </p:cTn>
                        </p:par>
                        <p:par>
                          <p:cTn id="8" fill="hold" nodeType="afterGroup">
                            <p:stCondLst>
                              <p:cond delay="750"/>
                            </p:stCondLst>
                            <p:childTnLst>
                              <p:par>
                                <p:cTn id="9" presetID="20" presetClass="entr" presetSubtype="0" fill="hold" nodeType="after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edge">
                                      <p:cBhvr>
                                        <p:cTn id="11" dur="1000"/>
                                        <p:tgtEl>
                                          <p:spTgt spid="9"/>
                                        </p:tgtEl>
                                      </p:cBhvr>
                                    </p:animEffect>
                                  </p:childTnLst>
                                </p:cTn>
                              </p:par>
                            </p:childTnLst>
                          </p:cTn>
                        </p:par>
                        <p:par>
                          <p:cTn id="12" fill="hold" nodeType="afterGroup">
                            <p:stCondLst>
                              <p:cond delay="2250"/>
                            </p:stCondLst>
                            <p:childTnLst>
                              <p:par>
                                <p:cTn id="13" presetID="10"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edge">
                                      <p:cBhvr>
                                        <p:cTn id="20" dur="1000"/>
                                        <p:tgtEl>
                                          <p:spTgt spid="10"/>
                                        </p:tgtEl>
                                      </p:cBhvr>
                                    </p:animEffect>
                                  </p:childTnLst>
                                </p:cTn>
                              </p:par>
                            </p:childTnLst>
                          </p:cTn>
                        </p:par>
                        <p:par>
                          <p:cTn id="21" fill="hold" nodeType="afterGroup">
                            <p:stCondLst>
                              <p:cond delay="1000"/>
                            </p:stCondLst>
                            <p:childTnLst>
                              <p:par>
                                <p:cTn id="22" presetID="12" presetClass="entr" presetSubtype="1" fill="hold" grpId="0" nodeType="after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slide(fromTop)">
                                      <p:cBhvr>
                                        <p:cTn id="24" dur="750"/>
                                        <p:tgtEl>
                                          <p:spTgt spid="7"/>
                                        </p:tgtEl>
                                      </p:cBhvr>
                                    </p:animEffect>
                                  </p:childTnLst>
                                </p:cTn>
                              </p:par>
                            </p:childTnLst>
                          </p:cTn>
                        </p:par>
                        <p:par>
                          <p:cTn id="25" fill="hold" nodeType="afterGroup">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0"/>
                                        <p:tgtEl>
                                          <p:spTgt spid="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edge">
                                      <p:cBhvr>
                                        <p:cTn id="33" dur="2000"/>
                                        <p:tgtEl>
                                          <p:spTgt spid="11"/>
                                        </p:tgtEl>
                                      </p:cBhvr>
                                    </p:animEffect>
                                  </p:childTnLst>
                                </p:cTn>
                              </p:par>
                            </p:childTnLst>
                          </p:cTn>
                        </p:par>
                        <p:par>
                          <p:cTn id="34" fill="hold" nodeType="afterGroup">
                            <p:stCondLst>
                              <p:cond delay="2000"/>
                            </p:stCondLst>
                            <p:childTnLst>
                              <p:par>
                                <p:cTn id="35" presetID="12" presetClass="entr" presetSubtype="1" fill="hold" grpId="0"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slide(fromTop)">
                                      <p:cBhvr>
                                        <p:cTn id="37" dur="750"/>
                                        <p:tgtEl>
                                          <p:spTgt spid="8"/>
                                        </p:tgtEl>
                                      </p:cBhvr>
                                    </p:animEffect>
                                  </p:childTnLst>
                                </p:cTn>
                              </p:par>
                            </p:childTnLst>
                          </p:cTn>
                        </p:par>
                        <p:par>
                          <p:cTn id="38" fill="hold" nodeType="afterGroup">
                            <p:stCondLst>
                              <p:cond delay="3250"/>
                            </p:stCondLst>
                            <p:childTnLst>
                              <p:par>
                                <p:cTn id="39" presetID="10" presetClass="entr" presetSubtype="0" fill="hold" nodeType="afterEffect">
                                  <p:stCondLst>
                                    <p:cond delay="750"/>
                                  </p:stCondLst>
                                  <p:childTnLst>
                                    <p:set>
                                      <p:cBhvr>
                                        <p:cTn id="40" dur="1" fill="hold">
                                          <p:stCondLst>
                                            <p:cond delay="0"/>
                                          </p:stCondLst>
                                        </p:cTn>
                                        <p:tgtEl>
                                          <p:spTgt spid="116737"/>
                                        </p:tgtEl>
                                        <p:attrNameLst>
                                          <p:attrName>style.visibility</p:attrName>
                                        </p:attrNameLst>
                                      </p:cBhvr>
                                      <p:to>
                                        <p:strVal val="visible"/>
                                      </p:to>
                                    </p:set>
                                    <p:animEffect transition="in" filter="fade">
                                      <p:cBhvr>
                                        <p:cTn id="41" dur="2000"/>
                                        <p:tgtEl>
                                          <p:spTgt spid="116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4606230"/>
            <a:ext cx="7543800" cy="1384995"/>
          </a:xfrm>
          <a:prstGeom prst="rect">
            <a:avLst/>
          </a:prstGeom>
          <a:solidFill>
            <a:srgbClr val="FFFF99"/>
          </a:solidFill>
          <a:scene3d>
            <a:camera prst="orthographicFront"/>
            <a:lightRig rig="threePt" dir="t"/>
          </a:scene3d>
          <a:sp3d>
            <a:bevelT w="139700" prst="cross"/>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kiệm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liêm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vô</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sản</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t.6, tr.13</a:t>
            </a:r>
          </a:p>
        </p:txBody>
      </p:sp>
      <p:sp>
        <p:nvSpPr>
          <p:cNvPr id="7" name="Down Arrow 6"/>
          <p:cNvSpPr/>
          <p:nvPr/>
        </p:nvSpPr>
        <p:spPr>
          <a:xfrm>
            <a:off x="4724400" y="4301430"/>
            <a:ext cx="1219200" cy="304800"/>
          </a:xfrm>
          <a:prstGeom prst="down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498" name="Rectangle 2"/>
          <p:cNvSpPr>
            <a:spLocks noChangeArrowheads="1"/>
          </p:cNvSpPr>
          <p:nvPr/>
        </p:nvSpPr>
        <p:spPr bwMode="auto">
          <a:xfrm>
            <a:off x="2209800" y="720030"/>
            <a:ext cx="6096000" cy="1815882"/>
          </a:xfrm>
          <a:prstGeom prst="rect">
            <a:avLst/>
          </a:prstGeom>
          <a:solidFill>
            <a:schemeClr val="accent3">
              <a:lumMod val="40000"/>
              <a:lumOff val="60000"/>
            </a:schemeClr>
          </a:solidFill>
          <a:ln w="9525">
            <a:noFill/>
            <a:miter lim="800000"/>
            <a:headEnd/>
            <a:tailEnd/>
          </a:ln>
          <a:effectLst/>
          <a:scene3d>
            <a:camera prst="orthographicFront"/>
            <a:lightRig rig="threePt" dir="t"/>
          </a:scene3d>
          <a:sp3d>
            <a:bevelT w="101600" prst="riblet"/>
          </a:sp3d>
        </p:spPr>
        <p:txBody>
          <a:bodyPr anchor="ctr">
            <a:spAutoFit/>
          </a:bodyPr>
          <a:lstStyle/>
          <a:p>
            <a:pPr algn="just" eaLnBrk="0" hangingPunct="0">
              <a:defRPr/>
            </a:pPr>
            <a:r>
              <a:rPr lang="en-US" sz="2800" spc="-40" dirty="0">
                <a:latin typeface="Times New Roman" pitchFamily="18" charset="0"/>
                <a:cs typeface="Times New Roman" pitchFamily="18" charset="0"/>
              </a:rPr>
              <a:t>“</a:t>
            </a:r>
            <a:r>
              <a:rPr lang="en-US" sz="2800" spc="-40" dirty="0" err="1">
                <a:latin typeface="Times New Roman" pitchFamily="18" charset="0"/>
                <a:cs typeface="Times New Roman" pitchFamily="18" charset="0"/>
              </a:rPr>
              <a:t>phải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trau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dồi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đạo</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đức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cách</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mệnh</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chí</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công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vô</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tư</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cần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kiệm</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liêm</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chính</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Một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lòng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một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dạ</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phụng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sự</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Tổ</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quốc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phụng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sự</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nhân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dân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phụng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sự</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kháng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chiến</a:t>
            </a:r>
            <a:r>
              <a:rPr lang="en-US" sz="2800" spc="-40" dirty="0">
                <a:latin typeface="Times New Roman" pitchFamily="18" charset="0"/>
                <a:cs typeface="Times New Roman" pitchFamily="18" charset="0"/>
              </a:rPr>
              <a:t>” </a:t>
            </a:r>
            <a:r>
              <a:rPr lang="en-US" sz="2000" i="1" spc="-40" dirty="0">
                <a:latin typeface="Times New Roman" pitchFamily="18" charset="0"/>
                <a:cs typeface="Times New Roman" pitchFamily="18" charset="0"/>
              </a:rPr>
              <a:t>- HCM, t.7, tr. 322</a:t>
            </a:r>
            <a:endParaRPr lang="en-US" sz="2800" i="1" spc="-40" dirty="0">
              <a:latin typeface="Times New Roman" pitchFamily="18" charset="0"/>
              <a:cs typeface="Times New Roman" pitchFamily="18" charset="0"/>
            </a:endParaRPr>
          </a:p>
        </p:txBody>
      </p:sp>
      <p:sp>
        <p:nvSpPr>
          <p:cNvPr id="8" name="Rectangle 1"/>
          <p:cNvSpPr>
            <a:spLocks noChangeArrowheads="1"/>
          </p:cNvSpPr>
          <p:nvPr/>
        </p:nvSpPr>
        <p:spPr bwMode="auto">
          <a:xfrm>
            <a:off x="762000" y="685800"/>
            <a:ext cx="1295400" cy="3539430"/>
          </a:xfrm>
          <a:prstGeom prst="rect">
            <a:avLst/>
          </a:prstGeom>
          <a:solidFill>
            <a:srgbClr val="92D050"/>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sv-SE" sz="2800" b="1" i="1" dirty="0">
                <a:latin typeface="Times New Roman" pitchFamily="18" charset="0"/>
                <a:cs typeface="Times New Roman" pitchFamily="18" charset="0"/>
              </a:rPr>
              <a:t>Cần-Kiệm- Liêm-Chính-Chí công vô </a:t>
            </a:r>
          </a:p>
          <a:p>
            <a:pPr algn="just" eaLnBrk="0" hangingPunct="0">
              <a:defRPr/>
            </a:pPr>
            <a:r>
              <a:rPr lang="sv-SE" sz="2800" b="1" i="1" dirty="0">
                <a:latin typeface="Times New Roman" pitchFamily="18" charset="0"/>
                <a:cs typeface="Times New Roman" pitchFamily="18" charset="0"/>
              </a:rPr>
              <a:t>tư</a:t>
            </a:r>
            <a:endParaRPr lang="en-US" sz="2800" dirty="0">
              <a:latin typeface="Times New Roman" pitchFamily="18" charset="0"/>
              <a:cs typeface="Times New Roman" pitchFamily="18" charset="0"/>
            </a:endParaRPr>
          </a:p>
        </p:txBody>
      </p:sp>
      <p:pic>
        <p:nvPicPr>
          <p:cNvPr id="47120"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150" y="2625030"/>
            <a:ext cx="2736850" cy="177482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2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475" y="2625030"/>
            <a:ext cx="2600325" cy="176212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897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par>
                          <p:cTn id="8" fill="hold" nodeType="afterGroup">
                            <p:stCondLst>
                              <p:cond delay="2000"/>
                            </p:stCondLst>
                            <p:childTnLst>
                              <p:par>
                                <p:cTn id="9" presetID="5" presetClass="entr" presetSubtype="10" fill="hold" nodeType="afterEffect">
                                  <p:stCondLst>
                                    <p:cond delay="750"/>
                                  </p:stCondLst>
                                  <p:childTnLst>
                                    <p:set>
                                      <p:cBhvr>
                                        <p:cTn id="10" dur="1" fill="hold">
                                          <p:stCondLst>
                                            <p:cond delay="0"/>
                                          </p:stCondLst>
                                        </p:cTn>
                                        <p:tgtEl>
                                          <p:spTgt spid="106498"/>
                                        </p:tgtEl>
                                        <p:attrNameLst>
                                          <p:attrName>style.visibility</p:attrName>
                                        </p:attrNameLst>
                                      </p:cBhvr>
                                      <p:to>
                                        <p:strVal val="visible"/>
                                      </p:to>
                                    </p:set>
                                    <p:animEffect transition="in" filter="checkerboard(across)">
                                      <p:cBhvr>
                                        <p:cTn id="11" dur="1000"/>
                                        <p:tgtEl>
                                          <p:spTgt spid="106498"/>
                                        </p:tgtEl>
                                      </p:cBhvr>
                                    </p:animEffect>
                                  </p:childTnLst>
                                </p:cTn>
                              </p:par>
                            </p:childTnLst>
                          </p:cTn>
                        </p:par>
                        <p:par>
                          <p:cTn id="12" fill="hold" nodeType="afterGroup">
                            <p:stCondLst>
                              <p:cond delay="3750"/>
                            </p:stCondLst>
                            <p:childTnLst>
                              <p:par>
                                <p:cTn id="13" presetID="6" presetClass="entr" presetSubtype="16" fill="hold" nodeType="afterEffect">
                                  <p:stCondLst>
                                    <p:cond delay="1000"/>
                                  </p:stCondLst>
                                  <p:childTnLst>
                                    <p:set>
                                      <p:cBhvr>
                                        <p:cTn id="14" dur="1" fill="hold">
                                          <p:stCondLst>
                                            <p:cond delay="0"/>
                                          </p:stCondLst>
                                        </p:cTn>
                                        <p:tgtEl>
                                          <p:spTgt spid="47120"/>
                                        </p:tgtEl>
                                        <p:attrNameLst>
                                          <p:attrName>style.visibility</p:attrName>
                                        </p:attrNameLst>
                                      </p:cBhvr>
                                      <p:to>
                                        <p:strVal val="visible"/>
                                      </p:to>
                                    </p:set>
                                    <p:animEffect transition="in" filter="circle(in)">
                                      <p:cBhvr>
                                        <p:cTn id="15" dur="2000"/>
                                        <p:tgtEl>
                                          <p:spTgt spid="47120"/>
                                        </p:tgtEl>
                                      </p:cBhvr>
                                    </p:animEffect>
                                  </p:childTnLst>
                                </p:cTn>
                              </p:par>
                            </p:childTnLst>
                          </p:cTn>
                        </p:par>
                        <p:par>
                          <p:cTn id="16" fill="hold" nodeType="afterGroup">
                            <p:stCondLst>
                              <p:cond delay="6750"/>
                            </p:stCondLst>
                            <p:childTnLst>
                              <p:par>
                                <p:cTn id="17" presetID="21" presetClass="entr" presetSubtype="8" fill="hold" nodeType="afterEffect">
                                  <p:stCondLst>
                                    <p:cond delay="1000"/>
                                  </p:stCondLst>
                                  <p:childTnLst>
                                    <p:set>
                                      <p:cBhvr>
                                        <p:cTn id="18" dur="1" fill="hold">
                                          <p:stCondLst>
                                            <p:cond delay="0"/>
                                          </p:stCondLst>
                                        </p:cTn>
                                        <p:tgtEl>
                                          <p:spTgt spid="47121"/>
                                        </p:tgtEl>
                                        <p:attrNameLst>
                                          <p:attrName>style.visibility</p:attrName>
                                        </p:attrNameLst>
                                      </p:cBhvr>
                                      <p:to>
                                        <p:strVal val="visible"/>
                                      </p:to>
                                    </p:set>
                                    <p:animEffect transition="in" filter="wheel(8)">
                                      <p:cBhvr>
                                        <p:cTn id="19" dur="2000"/>
                                        <p:tgtEl>
                                          <p:spTgt spid="47121"/>
                                        </p:tgtEl>
                                      </p:cBhvr>
                                    </p:animEffect>
                                  </p:childTnLst>
                                </p:cTn>
                              </p:par>
                            </p:childTnLst>
                          </p:cTn>
                        </p:par>
                        <p:par>
                          <p:cTn id="20" fill="hold" nodeType="afterGroup">
                            <p:stCondLst>
                              <p:cond delay="9750"/>
                            </p:stCondLst>
                            <p:childTnLst>
                              <p:par>
                                <p:cTn id="21" presetID="12" presetClass="entr" presetSubtype="1" fill="hold" nodeType="after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slide(fromTop)">
                                      <p:cBhvr>
                                        <p:cTn id="23" dur="1250"/>
                                        <p:tgtEl>
                                          <p:spTgt spid="7"/>
                                        </p:tgtEl>
                                      </p:cBhvr>
                                    </p:animEffect>
                                  </p:childTnLst>
                                </p:cTn>
                              </p:par>
                            </p:childTnLst>
                          </p:cTn>
                        </p:par>
                        <p:par>
                          <p:cTn id="24" fill="hold" nodeType="afterGroup">
                            <p:stCondLst>
                              <p:cond delay="12000"/>
                            </p:stCondLst>
                            <p:childTnLst>
                              <p:par>
                                <p:cTn id="25" presetID="10" presetClass="entr" presetSubtype="0" fill="hold" nodeType="afterEffect">
                                  <p:stCondLst>
                                    <p:cond delay="1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685800" y="698717"/>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chuẩn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endParaRPr lang="en-US" sz="2400" spc="-50" dirty="0">
              <a:latin typeface="Times New Roman" pitchFamily="18" charset="0"/>
              <a:cs typeface="Times New Roman" pitchFamily="18" charset="0"/>
            </a:endParaRPr>
          </a:p>
        </p:txBody>
      </p:sp>
      <p:sp>
        <p:nvSpPr>
          <p:cNvPr id="8" name="Rectangle 1"/>
          <p:cNvSpPr>
            <a:spLocks noChangeArrowheads="1"/>
          </p:cNvSpPr>
          <p:nvPr/>
        </p:nvSpPr>
        <p:spPr bwMode="auto">
          <a:xfrm>
            <a:off x="685800" y="1308317"/>
            <a:ext cx="7772400" cy="52387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Trung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nước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hiếu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dân</a:t>
            </a:r>
            <a:endParaRPr lang="en-US" sz="2800" b="1" dirty="0"/>
          </a:p>
        </p:txBody>
      </p:sp>
      <p:sp>
        <p:nvSpPr>
          <p:cNvPr id="9" name="Rectangle 1"/>
          <p:cNvSpPr>
            <a:spLocks noChangeArrowheads="1"/>
          </p:cNvSpPr>
          <p:nvPr/>
        </p:nvSpPr>
        <p:spPr bwMode="auto">
          <a:xfrm>
            <a:off x="685800" y="1917917"/>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800" b="1" i="1" dirty="0">
                <a:latin typeface="Times New Roman" pitchFamily="18" charset="0"/>
                <a:cs typeface="Times New Roman" pitchFamily="18" charset="0"/>
              </a:rPr>
              <a:t>b. </a:t>
            </a:r>
            <a:r>
              <a:rPr lang="en-US" sz="2800" b="1" i="1" dirty="0" err="1">
                <a:latin typeface="Times New Roman" pitchFamily="18" charset="0"/>
                <a:cs typeface="Times New Roman" pitchFamily="18" charset="0"/>
              </a:rPr>
              <a:t>Cần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kiệm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liêm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công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vô</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tư</a:t>
            </a:r>
            <a:endParaRPr lang="en-US" sz="2800" dirty="0">
              <a:latin typeface="Times New Roman" pitchFamily="18" charset="0"/>
              <a:cs typeface="Times New Roman" pitchFamily="18" charset="0"/>
            </a:endParaRPr>
          </a:p>
        </p:txBody>
      </p:sp>
      <p:sp>
        <p:nvSpPr>
          <p:cNvPr id="11" name="Rectangle 1"/>
          <p:cNvSpPr>
            <a:spLocks noChangeArrowheads="1"/>
          </p:cNvSpPr>
          <p:nvPr/>
        </p:nvSpPr>
        <p:spPr bwMode="auto">
          <a:xfrm>
            <a:off x="685800" y="2527517"/>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c. </a:t>
            </a:r>
            <a:r>
              <a:rPr lang="en-US" sz="2800" b="1" i="1" dirty="0" err="1">
                <a:latin typeface="Times New Roman" pitchFamily="18" charset="0"/>
                <a:cs typeface="Times New Roman" pitchFamily="18" charset="0"/>
              </a:rPr>
              <a:t>Thương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yêu</a:t>
            </a:r>
            <a:r>
              <a:rPr lang="en-US" sz="2800" b="1" i="1" dirty="0">
                <a:latin typeface="Times New Roman" pitchFamily="18" charset="0"/>
                <a:cs typeface="Times New Roman" pitchFamily="18" charset="0"/>
              </a:rPr>
              <a:t> con </a:t>
            </a:r>
            <a:r>
              <a:rPr lang="en-US" sz="2800" b="1" i="1" dirty="0" err="1">
                <a:latin typeface="Times New Roman" pitchFamily="18" charset="0"/>
                <a:cs typeface="Times New Roman" pitchFamily="18" charset="0"/>
              </a:rPr>
              <a:t>người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sống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tình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nghĩa</a:t>
            </a:r>
            <a:endParaRPr lang="en-US" sz="2800" dirty="0">
              <a:latin typeface="Times New Roman" pitchFamily="18" charset="0"/>
              <a:cs typeface="Times New Roman" pitchFamily="18" charset="0"/>
            </a:endParaRPr>
          </a:p>
        </p:txBody>
      </p:sp>
      <p:sp>
        <p:nvSpPr>
          <p:cNvPr id="12" name="Rectangle 7"/>
          <p:cNvSpPr>
            <a:spLocks noChangeArrowheads="1"/>
          </p:cNvSpPr>
          <p:nvPr/>
        </p:nvSpPr>
        <p:spPr bwMode="auto">
          <a:xfrm>
            <a:off x="685800" y="3213317"/>
            <a:ext cx="76962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lớn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bức</a:t>
            </a:r>
            <a:r>
              <a:rPr lang="en-US" sz="2800" dirty="0">
                <a:latin typeface="Times New Roman" pitchFamily="18" charset="0"/>
                <a:cs typeface="Times New Roman" pitchFamily="18" charset="0"/>
              </a:rPr>
              <a:t>…</a:t>
            </a:r>
          </a:p>
        </p:txBody>
      </p:sp>
      <p:sp>
        <p:nvSpPr>
          <p:cNvPr id="13" name="Rectangle 20"/>
          <p:cNvSpPr>
            <a:spLocks noChangeArrowheads="1"/>
          </p:cNvSpPr>
          <p:nvPr/>
        </p:nvSpPr>
        <p:spPr bwMode="auto">
          <a:xfrm>
            <a:off x="3276600" y="4280118"/>
            <a:ext cx="5105400" cy="1815882"/>
          </a:xfrm>
          <a:prstGeom prst="rect">
            <a:avLst/>
          </a:prstGeom>
          <a:solidFill>
            <a:schemeClr val="accent3">
              <a:lumMod val="40000"/>
              <a:lumOff val="60000"/>
            </a:schemeClr>
          </a:solidFill>
          <a:ln w="9525">
            <a:noFill/>
            <a:miter lim="800000"/>
            <a:headEnd/>
            <a:tailEnd/>
          </a:ln>
          <a:effectLst/>
          <a:scene3d>
            <a:camera prst="orthographicFront"/>
            <a:lightRig rig="threePt" dir="t"/>
          </a:scene3d>
          <a:sp3d>
            <a:bevelT w="114300" prst="artDeco"/>
          </a:sp3d>
        </p:spPr>
        <p:txBody>
          <a:bodyPr anchor="ctr">
            <a:spAutoFit/>
          </a:bodyPr>
          <a:lstStyle/>
          <a:p>
            <a:pPr algn="just" eaLnBrk="0" hangingPunct="0">
              <a:defRPr/>
            </a:pPr>
            <a:r>
              <a:rPr lang="sv-SE" sz="2800" spc="-20" dirty="0">
                <a:latin typeface="Times New Roman" pitchFamily="18" charset="0"/>
                <a:cs typeface="Times New Roman" pitchFamily="18" charset="0"/>
              </a:rPr>
              <a:t>“Dù màu da có khác nhau, trên đời này chỉ có hai giống người: giống người bóc lột và giống người bị bóc lột” </a:t>
            </a:r>
            <a:r>
              <a:rPr lang="sv-SE" sz="2000" i="1" spc="-20" dirty="0">
                <a:latin typeface="Times New Roman" pitchFamily="18" charset="0"/>
                <a:cs typeface="Times New Roman" pitchFamily="18" charset="0"/>
              </a:rPr>
              <a:t>- HCM, 2011, t.1, tr. 287</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80117"/>
            <a:ext cx="2362200" cy="1809749"/>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549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75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750"/>
                                        <p:tgtEl>
                                          <p:spTgt spid="12"/>
                                        </p:tgtEl>
                                      </p:cBhvr>
                                    </p:animEffect>
                                  </p:childTnLst>
                                </p:cTn>
                              </p:par>
                            </p:childTnLst>
                          </p:cTn>
                        </p:par>
                        <p:par>
                          <p:cTn id="13" fill="hold" nodeType="afterGroup">
                            <p:stCondLst>
                              <p:cond delay="750"/>
                            </p:stCondLst>
                            <p:childTnLst>
                              <p:par>
                                <p:cTn id="14" presetID="6" presetClass="entr" presetSubtype="32" fill="hold" nodeType="afterEffect">
                                  <p:stCondLst>
                                    <p:cond delay="1500"/>
                                  </p:stCondLst>
                                  <p:childTnLst>
                                    <p:set>
                                      <p:cBhvr>
                                        <p:cTn id="15" dur="1" fill="hold">
                                          <p:stCondLst>
                                            <p:cond delay="0"/>
                                          </p:stCondLst>
                                        </p:cTn>
                                        <p:tgtEl>
                                          <p:spTgt spid="129026"/>
                                        </p:tgtEl>
                                        <p:attrNameLst>
                                          <p:attrName>style.visibility</p:attrName>
                                        </p:attrNameLst>
                                      </p:cBhvr>
                                      <p:to>
                                        <p:strVal val="visible"/>
                                      </p:to>
                                    </p:set>
                                    <p:animEffect transition="in" filter="circle(out)">
                                      <p:cBhvr>
                                        <p:cTn id="16" dur="2000"/>
                                        <p:tgtEl>
                                          <p:spTgt spid="129026"/>
                                        </p:tgtEl>
                                      </p:cBhvr>
                                    </p:animEffect>
                                  </p:childTnLst>
                                </p:cTn>
                              </p:par>
                            </p:childTnLst>
                          </p:cTn>
                        </p:par>
                        <p:par>
                          <p:cTn id="17" fill="hold" nodeType="afterGroup">
                            <p:stCondLst>
                              <p:cond delay="4250"/>
                            </p:stCondLst>
                            <p:childTnLst>
                              <p:par>
                                <p:cTn id="18" presetID="10" presetClass="entr" presetSubtype="0" fill="hold" nodeType="afterEffect">
                                  <p:stCondLst>
                                    <p:cond delay="12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noChangeArrowheads="1"/>
          </p:cNvSpPr>
          <p:nvPr/>
        </p:nvSpPr>
        <p:spPr bwMode="auto">
          <a:xfrm>
            <a:off x="685800" y="77218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c. </a:t>
            </a:r>
            <a:r>
              <a:rPr lang="en-US" sz="2800" b="1" i="1" dirty="0" err="1">
                <a:latin typeface="Times New Roman" pitchFamily="18" charset="0"/>
                <a:cs typeface="Times New Roman" pitchFamily="18" charset="0"/>
              </a:rPr>
              <a:t>Thương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yêu</a:t>
            </a:r>
            <a:r>
              <a:rPr lang="en-US" sz="2800" b="1" i="1" dirty="0">
                <a:latin typeface="Times New Roman" pitchFamily="18" charset="0"/>
                <a:cs typeface="Times New Roman" pitchFamily="18" charset="0"/>
              </a:rPr>
              <a:t> con </a:t>
            </a:r>
            <a:r>
              <a:rPr lang="en-US" sz="2800" b="1" i="1" dirty="0" err="1">
                <a:latin typeface="Times New Roman" pitchFamily="18" charset="0"/>
                <a:cs typeface="Times New Roman" pitchFamily="18" charset="0"/>
              </a:rPr>
              <a:t>người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sống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tình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nghĩa</a:t>
            </a:r>
            <a:endParaRPr lang="en-US" sz="2800" dirty="0">
              <a:latin typeface="Times New Roman" pitchFamily="18" charset="0"/>
              <a:cs typeface="Times New Roman" pitchFamily="18" charset="0"/>
            </a:endParaRPr>
          </a:p>
        </p:txBody>
      </p:sp>
      <p:sp>
        <p:nvSpPr>
          <p:cNvPr id="12" name="Rectangle 7"/>
          <p:cNvSpPr>
            <a:spLocks noChangeArrowheads="1"/>
          </p:cNvSpPr>
          <p:nvPr/>
        </p:nvSpPr>
        <p:spPr bwMode="auto">
          <a:xfrm>
            <a:off x="685800" y="1534180"/>
            <a:ext cx="76962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lớn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khổ</a:t>
            </a:r>
            <a:r>
              <a:rPr lang="en-US" sz="2800" dirty="0">
                <a:latin typeface="Times New Roman" pitchFamily="18" charset="0"/>
                <a:cs typeface="Times New Roman" pitchFamily="18" charset="0"/>
              </a:rPr>
              <a:t>,…</a:t>
            </a:r>
          </a:p>
        </p:txBody>
      </p:sp>
      <p:sp>
        <p:nvSpPr>
          <p:cNvPr id="10" name="Rectangle 5"/>
          <p:cNvSpPr>
            <a:spLocks noChangeArrowheads="1"/>
          </p:cNvSpPr>
          <p:nvPr/>
        </p:nvSpPr>
        <p:spPr bwMode="auto">
          <a:xfrm>
            <a:off x="685800" y="2209800"/>
            <a:ext cx="76962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Bao</a:t>
            </a:r>
            <a:r>
              <a:rPr lang="en-US" sz="2800" spc="-50" dirty="0">
                <a:latin typeface="Times New Roman" pitchFamily="18" charset="0"/>
                <a:cs typeface="Times New Roman" pitchFamily="18" charset="0"/>
              </a:rPr>
              <a:t> dung, tin </a:t>
            </a:r>
            <a:r>
              <a:rPr lang="en-US" sz="2800" spc="-50" dirty="0" err="1">
                <a:latin typeface="Times New Roman" pitchFamily="18" charset="0"/>
                <a:cs typeface="Times New Roman" pitchFamily="18" charset="0"/>
              </a:rPr>
              <a:t>tưởng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và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tạo</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điều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kiện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cho</a:t>
            </a:r>
            <a:r>
              <a:rPr lang="en-US" sz="2800" spc="-50" dirty="0">
                <a:latin typeface="Times New Roman" pitchFamily="18" charset="0"/>
                <a:cs typeface="Times New Roman" pitchFamily="18" charset="0"/>
              </a:rPr>
              <a:t> con </a:t>
            </a:r>
            <a:r>
              <a:rPr lang="en-US" sz="2800" spc="-50" dirty="0" err="1">
                <a:latin typeface="Times New Roman" pitchFamily="18" charset="0"/>
                <a:cs typeface="Times New Roman" pitchFamily="18" charset="0"/>
              </a:rPr>
              <a:t>người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vươn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lên</a:t>
            </a:r>
            <a:r>
              <a:rPr lang="en-US" sz="2800" spc="-50" dirty="0">
                <a:latin typeface="Times New Roman" pitchFamily="18" charset="0"/>
                <a:cs typeface="Times New Roman" pitchFamily="18" charset="0"/>
              </a:rPr>
              <a:t> </a:t>
            </a:r>
          </a:p>
        </p:txBody>
      </p:sp>
      <p:sp>
        <p:nvSpPr>
          <p:cNvPr id="14" name="Rectangle 13"/>
          <p:cNvSpPr/>
          <p:nvPr/>
        </p:nvSpPr>
        <p:spPr>
          <a:xfrm>
            <a:off x="2743200" y="3335447"/>
            <a:ext cx="5486400" cy="2677656"/>
          </a:xfrm>
          <a:prstGeom prst="rect">
            <a:avLst/>
          </a:prstGeom>
          <a:solidFill>
            <a:srgbClr val="FFFF99"/>
          </a:solidFill>
          <a:scene3d>
            <a:camera prst="orthographicFront"/>
            <a:lightRig rig="threePt" dir="t"/>
          </a:scene3d>
          <a:sp3d>
            <a:bevelT w="101600" prst="riblet"/>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đều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ác</a:t>
            </a:r>
            <a:r>
              <a:rPr lang="en-US" sz="2800" dirty="0">
                <a:latin typeface="Times New Roman" pitchFamily="18" charset="0"/>
                <a:cs typeface="Times New Roman" pitchFamily="18" charset="0"/>
              </a:rPr>
              <a:t> ở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lòng</a:t>
            </a:r>
            <a:r>
              <a:rPr lang="en-US" sz="2800" dirty="0">
                <a:latin typeface="Times New Roman" pitchFamily="18" charset="0"/>
                <a:cs typeface="Times New Roman" pitchFamily="18" charset="0"/>
              </a:rPr>
              <a:t>. Ta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ở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nảy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xuân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xấu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t.15, tr. 672</a:t>
            </a:r>
          </a:p>
        </p:txBody>
      </p:sp>
      <p:pic>
        <p:nvPicPr>
          <p:cNvPr id="130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3750"/>
            <a:ext cx="1704975" cy="268605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4003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1000"/>
                                        <p:tgtEl>
                                          <p:spTgt spid="10"/>
                                        </p:tgtEl>
                                      </p:cBhvr>
                                    </p:animEffect>
                                  </p:childTnLst>
                                </p:cTn>
                              </p:par>
                            </p:childTnLst>
                          </p:cTn>
                        </p:par>
                        <p:par>
                          <p:cTn id="8" fill="hold" nodeType="afterGroup">
                            <p:stCondLst>
                              <p:cond delay="1000"/>
                            </p:stCondLst>
                            <p:childTnLst>
                              <p:par>
                                <p:cTn id="9" presetID="6" presetClass="entr" presetSubtype="32" fill="hold" nodeType="afterEffect">
                                  <p:stCondLst>
                                    <p:cond delay="1250"/>
                                  </p:stCondLst>
                                  <p:childTnLst>
                                    <p:set>
                                      <p:cBhvr>
                                        <p:cTn id="10" dur="1" fill="hold">
                                          <p:stCondLst>
                                            <p:cond delay="0"/>
                                          </p:stCondLst>
                                        </p:cTn>
                                        <p:tgtEl>
                                          <p:spTgt spid="130052"/>
                                        </p:tgtEl>
                                        <p:attrNameLst>
                                          <p:attrName>style.visibility</p:attrName>
                                        </p:attrNameLst>
                                      </p:cBhvr>
                                      <p:to>
                                        <p:strVal val="visible"/>
                                      </p:to>
                                    </p:set>
                                    <p:animEffect transition="in" filter="circle(out)">
                                      <p:cBhvr>
                                        <p:cTn id="11" dur="2000"/>
                                        <p:tgtEl>
                                          <p:spTgt spid="130052"/>
                                        </p:tgtEl>
                                      </p:cBhvr>
                                    </p:animEffect>
                                  </p:childTnLst>
                                </p:cTn>
                              </p:par>
                            </p:childTnLst>
                          </p:cTn>
                        </p:par>
                        <p:par>
                          <p:cTn id="12" fill="hold" nodeType="afterGroup">
                            <p:stCondLst>
                              <p:cond delay="4250"/>
                            </p:stCondLst>
                            <p:childTnLst>
                              <p:par>
                                <p:cTn id="13" presetID="12" presetClass="entr" presetSubtype="8" fill="hold" nodeType="afterEffect">
                                  <p:stCondLst>
                                    <p:cond delay="1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p:tgtEl>
                                          <p:spTgt spid="14"/>
                                        </p:tgtEl>
                                        <p:attrNameLst>
                                          <p:attrName>ppt_x</p:attrName>
                                        </p:attrNameLst>
                                      </p:cBhvr>
                                      <p:tavLst>
                                        <p:tav tm="0">
                                          <p:val>
                                            <p:strVal val="#ppt_x-#ppt_w*1.125000"/>
                                          </p:val>
                                        </p:tav>
                                        <p:tav tm="100000">
                                          <p:val>
                                            <p:strVal val="#ppt_x"/>
                                          </p:val>
                                        </p:tav>
                                      </p:tavLst>
                                    </p:anim>
                                    <p:animEffect transition="in" filter="wipe(right)">
                                      <p:cBhvr>
                                        <p:cTn id="16"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p:cNvSpPr>
            <a:spLocks noChangeArrowheads="1"/>
          </p:cNvSpPr>
          <p:nvPr/>
        </p:nvSpPr>
        <p:spPr bwMode="auto">
          <a:xfrm>
            <a:off x="685800" y="1320969"/>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Bao</a:t>
            </a:r>
            <a:r>
              <a:rPr lang="en-US" sz="2700" spc="-50" dirty="0">
                <a:latin typeface="Times New Roman" pitchFamily="18" charset="0"/>
                <a:cs typeface="Times New Roman" pitchFamily="18" charset="0"/>
              </a:rPr>
              <a:t> dung </a:t>
            </a:r>
            <a:r>
              <a:rPr lang="en-US" sz="2700" spc="-50" dirty="0" err="1">
                <a:latin typeface="Times New Roman" pitchFamily="18" charset="0"/>
                <a:cs typeface="Times New Roman" pitchFamily="18" charset="0"/>
              </a:rPr>
              <a:t>và</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tạo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điều</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kiện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cho</a:t>
            </a:r>
            <a:r>
              <a:rPr lang="en-US" sz="2700" spc="-50" dirty="0">
                <a:latin typeface="Times New Roman" pitchFamily="18" charset="0"/>
                <a:cs typeface="Times New Roman" pitchFamily="18" charset="0"/>
              </a:rPr>
              <a:t> con </a:t>
            </a:r>
            <a:r>
              <a:rPr lang="en-US" sz="2700" spc="-50" dirty="0" err="1">
                <a:latin typeface="Times New Roman" pitchFamily="18" charset="0"/>
                <a:cs typeface="Times New Roman" pitchFamily="18" charset="0"/>
              </a:rPr>
              <a:t>người</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vươn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lên</a:t>
            </a:r>
            <a:endParaRPr lang="en-US" sz="2700" spc="-50" dirty="0">
              <a:latin typeface="Times New Roman" pitchFamily="18" charset="0"/>
              <a:cs typeface="Times New Roman" pitchFamily="18" charset="0"/>
            </a:endParaRPr>
          </a:p>
        </p:txBody>
      </p:sp>
      <p:sp>
        <p:nvSpPr>
          <p:cNvPr id="33796" name="Rectangle 6"/>
          <p:cNvSpPr>
            <a:spLocks noChangeArrowheads="1"/>
          </p:cNvSpPr>
          <p:nvPr/>
        </p:nvSpPr>
        <p:spPr bwMode="auto">
          <a:xfrm>
            <a:off x="685800" y="1941493"/>
            <a:ext cx="77724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Quan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tâm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giúp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phê</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phê</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để</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không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ngừng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triển</a:t>
            </a:r>
            <a:endParaRPr lang="en-US" sz="2700" dirty="0">
              <a:latin typeface="Times New Roman" pitchFamily="18" charset="0"/>
              <a:cs typeface="Times New Roman" pitchFamily="18" charset="0"/>
            </a:endParaRPr>
          </a:p>
        </p:txBody>
      </p:sp>
      <p:sp>
        <p:nvSpPr>
          <p:cNvPr id="7" name="Rectangle 7"/>
          <p:cNvSpPr>
            <a:spLocks noChangeArrowheads="1"/>
          </p:cNvSpPr>
          <p:nvPr/>
        </p:nvSpPr>
        <p:spPr bwMode="auto">
          <a:xfrm>
            <a:off x="685800" y="69598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cảm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lớn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dành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cùng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khổ</a:t>
            </a:r>
            <a:r>
              <a:rPr lang="en-US" sz="2700" dirty="0">
                <a:latin typeface="Times New Roman" pitchFamily="18" charset="0"/>
                <a:cs typeface="Times New Roman" pitchFamily="18" charset="0"/>
              </a:rPr>
              <a:t>,…</a:t>
            </a:r>
          </a:p>
        </p:txBody>
      </p:sp>
      <p:sp>
        <p:nvSpPr>
          <p:cNvPr id="6" name="Rectangle 5"/>
          <p:cNvSpPr/>
          <p:nvPr/>
        </p:nvSpPr>
        <p:spPr>
          <a:xfrm>
            <a:off x="6248400" y="3657600"/>
            <a:ext cx="2209800" cy="1923604"/>
          </a:xfrm>
          <a:prstGeom prst="rect">
            <a:avLst/>
          </a:prstGeom>
          <a:solidFill>
            <a:srgbClr val="92D050"/>
          </a:solidFill>
          <a:scene3d>
            <a:camera prst="orthographicFront"/>
            <a:lightRig rig="threePt" dir="t"/>
          </a:scene3d>
          <a:sp3d>
            <a:bevelT w="165100" prst="coolSlant"/>
          </a:sp3d>
        </p:spPr>
        <p:txBody>
          <a:bodyPr>
            <a:spAutoFit/>
          </a:bodyPr>
          <a:lstStyle/>
          <a:p>
            <a:pPr algn="ctr">
              <a:defRPr/>
            </a:pPr>
            <a:r>
              <a:rPr lang="en-US" sz="3200" dirty="0">
                <a:latin typeface="Times New Roman" pitchFamily="18" charset="0"/>
                <a:cs typeface="Times New Roman" pitchFamily="18" charset="0"/>
              </a:rPr>
              <a:t>“</a:t>
            </a:r>
            <a:r>
              <a:rPr lang="en-US" sz="3200" dirty="0" err="1">
                <a:latin typeface="Times New Roman" pitchFamily="18" charset="0"/>
                <a:cs typeface="Times New Roman" pitchFamily="18" charset="0"/>
              </a:rPr>
              <a:t>Phê</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bình</a:t>
            </a:r>
            <a:r>
              <a:rPr lang="en-US" sz="3200" dirty="0">
                <a:latin typeface="Times New Roman" pitchFamily="18" charset="0"/>
                <a:cs typeface="Times New Roman" pitchFamily="18" charset="0"/>
              </a:rPr>
              <a:t> </a:t>
            </a:r>
          </a:p>
          <a:p>
            <a:pPr algn="ctr">
              <a:defRPr/>
            </a:pPr>
            <a:r>
              <a:rPr lang="en-US" sz="3200" dirty="0" err="1">
                <a:latin typeface="Times New Roman" pitchFamily="18" charset="0"/>
                <a:cs typeface="Times New Roman" pitchFamily="18" charset="0"/>
              </a:rPr>
              <a:t>để</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đoàn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kết</a:t>
            </a:r>
            <a:r>
              <a:rPr lang="en-US" sz="3200" dirty="0">
                <a:latin typeface="Times New Roman" pitchFamily="18" charset="0"/>
                <a:cs typeface="Times New Roman" pitchFamily="18" charset="0"/>
              </a:rPr>
              <a:t>, </a:t>
            </a:r>
          </a:p>
          <a:p>
            <a:pPr algn="ctr">
              <a:defRPr/>
            </a:pPr>
            <a:r>
              <a:rPr lang="en-US" sz="3200" dirty="0" err="1">
                <a:latin typeface="Times New Roman" pitchFamily="18" charset="0"/>
                <a:cs typeface="Times New Roman" pitchFamily="18" charset="0"/>
              </a:rPr>
              <a:t>để</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tiến</a:t>
            </a:r>
            <a:r>
              <a:rPr lang="en-US" sz="3200" dirty="0">
                <a:latin typeface="Times New Roman" pitchFamily="18" charset="0"/>
                <a:cs typeface="Times New Roman" pitchFamily="18" charset="0"/>
              </a:rPr>
              <a:t> </a:t>
            </a:r>
            <a:r>
              <a:rPr lang="en-US" sz="3200" dirty="0" err="1">
                <a:latin typeface="Times New Roman" pitchFamily="18" charset="0"/>
                <a:cs typeface="Times New Roman" pitchFamily="18" charset="0"/>
              </a:rPr>
              <a:t>bộ</a:t>
            </a:r>
            <a:r>
              <a:rPr lang="en-US" sz="3200" dirty="0">
                <a:latin typeface="Times New Roman" pitchFamily="18" charset="0"/>
                <a:cs typeface="Times New Roman" pitchFamily="18" charset="0"/>
              </a:rPr>
              <a:t>” </a:t>
            </a:r>
          </a:p>
          <a:p>
            <a:pPr algn="ctr">
              <a:defRPr/>
            </a:pPr>
            <a:r>
              <a:rPr lang="en-US" sz="2000" i="1" dirty="0">
                <a:latin typeface="Times New Roman" pitchFamily="18" charset="0"/>
                <a:cs typeface="Times New Roman" pitchFamily="18" charset="0"/>
              </a:rPr>
              <a:t>HCM, t.6, tr. 370</a:t>
            </a:r>
          </a:p>
        </p:txBody>
      </p:sp>
      <p:pic>
        <p:nvPicPr>
          <p:cNvPr id="4814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5562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579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nodeType="after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wheel(4)">
                                      <p:cBhvr>
                                        <p:cTn id="7" dur="1250"/>
                                        <p:tgtEl>
                                          <p:spTgt spid="33796"/>
                                        </p:tgtEl>
                                      </p:cBhvr>
                                    </p:animEffect>
                                  </p:childTnLst>
                                </p:cTn>
                              </p:par>
                            </p:childTnLst>
                          </p:cTn>
                        </p:par>
                        <p:par>
                          <p:cTn id="8" fill="hold" nodeType="afterGroup">
                            <p:stCondLst>
                              <p:cond delay="1250"/>
                            </p:stCondLst>
                            <p:childTnLst>
                              <p:par>
                                <p:cTn id="9" presetID="53" presetClass="entr" presetSubtype="16" fill="hold" nodeType="afterEffect">
                                  <p:stCondLst>
                                    <p:cond delay="1250"/>
                                  </p:stCondLst>
                                  <p:childTnLst>
                                    <p:set>
                                      <p:cBhvr>
                                        <p:cTn id="10" dur="1" fill="hold">
                                          <p:stCondLst>
                                            <p:cond delay="0"/>
                                          </p:stCondLst>
                                        </p:cTn>
                                        <p:tgtEl>
                                          <p:spTgt spid="48142"/>
                                        </p:tgtEl>
                                        <p:attrNameLst>
                                          <p:attrName>style.visibility</p:attrName>
                                        </p:attrNameLst>
                                      </p:cBhvr>
                                      <p:to>
                                        <p:strVal val="visible"/>
                                      </p:to>
                                    </p:set>
                                    <p:anim calcmode="lin" valueType="num">
                                      <p:cBhvr>
                                        <p:cTn id="11" dur="2250" fill="hold"/>
                                        <p:tgtEl>
                                          <p:spTgt spid="48142"/>
                                        </p:tgtEl>
                                        <p:attrNameLst>
                                          <p:attrName>ppt_w</p:attrName>
                                        </p:attrNameLst>
                                      </p:cBhvr>
                                      <p:tavLst>
                                        <p:tav tm="0">
                                          <p:val>
                                            <p:fltVal val="0"/>
                                          </p:val>
                                        </p:tav>
                                        <p:tav tm="100000">
                                          <p:val>
                                            <p:strVal val="#ppt_w"/>
                                          </p:val>
                                        </p:tav>
                                      </p:tavLst>
                                    </p:anim>
                                    <p:anim calcmode="lin" valueType="num">
                                      <p:cBhvr>
                                        <p:cTn id="12" dur="2250" fill="hold"/>
                                        <p:tgtEl>
                                          <p:spTgt spid="48142"/>
                                        </p:tgtEl>
                                        <p:attrNameLst>
                                          <p:attrName>ppt_h</p:attrName>
                                        </p:attrNameLst>
                                      </p:cBhvr>
                                      <p:tavLst>
                                        <p:tav tm="0">
                                          <p:val>
                                            <p:fltVal val="0"/>
                                          </p:val>
                                        </p:tav>
                                        <p:tav tm="100000">
                                          <p:val>
                                            <p:strVal val="#ppt_h"/>
                                          </p:val>
                                        </p:tav>
                                      </p:tavLst>
                                    </p:anim>
                                    <p:animEffect transition="in" filter="fade">
                                      <p:cBhvr>
                                        <p:cTn id="13" dur="2250"/>
                                        <p:tgtEl>
                                          <p:spTgt spid="48142"/>
                                        </p:tgtEl>
                                      </p:cBhvr>
                                    </p:animEffect>
                                  </p:childTnLst>
                                </p:cTn>
                              </p:par>
                            </p:childTnLst>
                          </p:cTn>
                        </p:par>
                        <p:par>
                          <p:cTn id="14" fill="hold" nodeType="afterGroup">
                            <p:stCondLst>
                              <p:cond delay="4750"/>
                            </p:stCondLst>
                            <p:childTnLst>
                              <p:par>
                                <p:cTn id="15" presetID="5" presetClass="entr" presetSubtype="10" fill="hold" nodeType="after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5"/>
          <p:cNvSpPr>
            <a:spLocks noChangeArrowheads="1"/>
          </p:cNvSpPr>
          <p:nvPr/>
        </p:nvSpPr>
        <p:spPr bwMode="auto">
          <a:xfrm>
            <a:off x="685800" y="1397169"/>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Bao</a:t>
            </a:r>
            <a:r>
              <a:rPr lang="en-US" sz="2700" spc="-50" dirty="0">
                <a:latin typeface="Times New Roman" pitchFamily="18" charset="0"/>
                <a:cs typeface="Times New Roman" pitchFamily="18" charset="0"/>
              </a:rPr>
              <a:t> dung </a:t>
            </a:r>
            <a:r>
              <a:rPr lang="en-US" sz="2700" spc="-50" dirty="0" err="1">
                <a:latin typeface="Times New Roman" pitchFamily="18" charset="0"/>
                <a:cs typeface="Times New Roman" pitchFamily="18" charset="0"/>
              </a:rPr>
              <a:t>và</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tạo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điều</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kiện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cho</a:t>
            </a:r>
            <a:r>
              <a:rPr lang="en-US" sz="2700" spc="-50" dirty="0">
                <a:latin typeface="Times New Roman" pitchFamily="18" charset="0"/>
                <a:cs typeface="Times New Roman" pitchFamily="18" charset="0"/>
              </a:rPr>
              <a:t> con </a:t>
            </a:r>
            <a:r>
              <a:rPr lang="en-US" sz="2700" spc="-50" dirty="0" err="1">
                <a:latin typeface="Times New Roman" pitchFamily="18" charset="0"/>
                <a:cs typeface="Times New Roman" pitchFamily="18" charset="0"/>
              </a:rPr>
              <a:t>người</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vươn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lên</a:t>
            </a:r>
            <a:endParaRPr lang="en-US" sz="2700" spc="-50" dirty="0">
              <a:latin typeface="Times New Roman" pitchFamily="18" charset="0"/>
              <a:cs typeface="Times New Roman" pitchFamily="18" charset="0"/>
            </a:endParaRPr>
          </a:p>
        </p:txBody>
      </p:sp>
      <p:sp>
        <p:nvSpPr>
          <p:cNvPr id="33796" name="Rectangle 6"/>
          <p:cNvSpPr>
            <a:spLocks noChangeArrowheads="1"/>
          </p:cNvSpPr>
          <p:nvPr/>
        </p:nvSpPr>
        <p:spPr bwMode="auto">
          <a:xfrm>
            <a:off x="685800" y="2057400"/>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Quan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tâm</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giúp</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đỡ</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trên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tinh</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thần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tự</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phê</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bình</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và</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phê</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bình</a:t>
            </a:r>
            <a:endParaRPr lang="en-US" sz="2700" spc="-60" dirty="0">
              <a:latin typeface="Times New Roman" pitchFamily="18" charset="0"/>
              <a:cs typeface="Times New Roman" pitchFamily="18" charset="0"/>
            </a:endParaRPr>
          </a:p>
        </p:txBody>
      </p:sp>
      <p:sp>
        <p:nvSpPr>
          <p:cNvPr id="7" name="Rectangle 7"/>
          <p:cNvSpPr>
            <a:spLocks noChangeArrowheads="1"/>
          </p:cNvSpPr>
          <p:nvPr/>
        </p:nvSpPr>
        <p:spPr bwMode="auto">
          <a:xfrm>
            <a:off x="685800" y="69598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cảm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lớn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dành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cùng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khổ</a:t>
            </a:r>
            <a:r>
              <a:rPr lang="en-US" sz="2700" dirty="0">
                <a:latin typeface="Times New Roman" pitchFamily="18" charset="0"/>
                <a:cs typeface="Times New Roman" pitchFamily="18" charset="0"/>
              </a:rPr>
              <a:t>,…</a:t>
            </a:r>
          </a:p>
        </p:txBody>
      </p:sp>
      <p:sp>
        <p:nvSpPr>
          <p:cNvPr id="8" name="Rectangle 2"/>
          <p:cNvSpPr>
            <a:spLocks noChangeArrowheads="1"/>
          </p:cNvSpPr>
          <p:nvPr/>
        </p:nvSpPr>
        <p:spPr bwMode="auto">
          <a:xfrm>
            <a:off x="685800" y="267718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nhằm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phóng</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9" name="Rectangle 1"/>
          <p:cNvSpPr>
            <a:spLocks noChangeArrowheads="1"/>
          </p:cNvSpPr>
          <p:nvPr/>
        </p:nvSpPr>
        <p:spPr bwMode="auto">
          <a:xfrm>
            <a:off x="2667000" y="3352800"/>
            <a:ext cx="5791200" cy="2677656"/>
          </a:xfrm>
          <a:prstGeom prst="rect">
            <a:avLst/>
          </a:prstGeom>
          <a:solidFill>
            <a:schemeClr val="accent5">
              <a:lumMod val="20000"/>
              <a:lumOff val="80000"/>
            </a:schemeClr>
          </a:solidFill>
          <a:ln w="9525">
            <a:noFill/>
            <a:miter lim="800000"/>
            <a:headEnd/>
            <a:tailEnd/>
          </a:ln>
          <a:effectLst/>
          <a:scene3d>
            <a:camera prst="orthographicFront"/>
            <a:lightRig rig="threePt" dir="t"/>
          </a:scene3d>
          <a:sp3d>
            <a:bevelT w="152400" h="50800" prst="softRound"/>
          </a:sp3d>
        </p:spPr>
        <p:txBody>
          <a:bodyPr anchor="ctr">
            <a:spAutoFit/>
          </a:bodyPr>
          <a:lstStyle/>
          <a:p>
            <a:pPr algn="just" eaLnBrk="0" hangingPunct="0">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chỗ</a:t>
            </a:r>
            <a:r>
              <a:rPr lang="en-US" sz="2800" dirty="0">
                <a:latin typeface="Times New Roman" pitchFamily="18" charset="0"/>
                <a:cs typeface="Times New Roman" pitchFamily="18" charset="0"/>
              </a:rPr>
              <a:t> hay </a:t>
            </a:r>
            <a:r>
              <a:rPr lang="en-US" sz="2800" dirty="0" err="1">
                <a:latin typeface="Times New Roman" pitchFamily="18" charset="0"/>
                <a:cs typeface="Times New Roman" pitchFamily="18" charset="0"/>
              </a:rPr>
              <a:t>chỗ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dở</a:t>
            </a:r>
            <a:r>
              <a:rPr lang="en-US" sz="2800" dirty="0">
                <a:latin typeface="Times New Roman" pitchFamily="18" charset="0"/>
                <a:cs typeface="Times New Roman" pitchFamily="18" charset="0"/>
              </a:rPr>
              <a:t>. Ta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chỗ</a:t>
            </a:r>
            <a:r>
              <a:rPr lang="en-US" sz="2800" dirty="0">
                <a:latin typeface="Times New Roman" pitchFamily="18" charset="0"/>
                <a:cs typeface="Times New Roman" pitchFamily="18" charset="0"/>
              </a:rPr>
              <a:t> hay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giúp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chữa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khéo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gỗ</a:t>
            </a:r>
            <a:r>
              <a:rPr lang="en-US" sz="2800" dirty="0">
                <a:latin typeface="Times New Roman" pitchFamily="18" charset="0"/>
                <a:cs typeface="Times New Roman" pitchFamily="18" charset="0"/>
              </a:rPr>
              <a:t> to, </a:t>
            </a:r>
            <a:r>
              <a:rPr lang="en-US" sz="2800" dirty="0" err="1">
                <a:latin typeface="Times New Roman" pitchFamily="18" charset="0"/>
                <a:cs typeface="Times New Roman" pitchFamily="18" charset="0"/>
              </a:rPr>
              <a:t>nhỏ</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thẳng</a:t>
            </a:r>
            <a:r>
              <a:rPr lang="en-US" sz="2800" dirty="0">
                <a:latin typeface="Times New Roman" pitchFamily="18" charset="0"/>
                <a:cs typeface="Times New Roman" pitchFamily="18" charset="0"/>
              </a:rPr>
              <a:t>, cong, </a:t>
            </a:r>
            <a:r>
              <a:rPr lang="en-US" sz="2800" dirty="0" err="1">
                <a:latin typeface="Times New Roman" pitchFamily="18" charset="0"/>
                <a:cs typeface="Times New Roman" pitchFamily="18" charset="0"/>
              </a:rPr>
              <a:t>đều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tuỳ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t.5, tr. 88</a:t>
            </a:r>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37514"/>
            <a:ext cx="1771650" cy="2581275"/>
          </a:xfrm>
          <a:prstGeom prst="rect">
            <a:avLst/>
          </a:prstGeom>
          <a:noFill/>
          <a:ln>
            <a:noFill/>
          </a:ln>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116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750"/>
                                        <p:tgtEl>
                                          <p:spTgt spid="8"/>
                                        </p:tgtEl>
                                      </p:cBhvr>
                                    </p:animEffect>
                                  </p:childTnLst>
                                </p:cTn>
                              </p:par>
                            </p:childTnLst>
                          </p:cTn>
                        </p:par>
                        <p:par>
                          <p:cTn id="8" fill="hold" nodeType="afterGroup">
                            <p:stCondLst>
                              <p:cond delay="750"/>
                            </p:stCondLst>
                            <p:childTnLst>
                              <p:par>
                                <p:cTn id="9" presetID="21" presetClass="entr" presetSubtype="1" fill="hold" nodeType="afterEffect">
                                  <p:stCondLst>
                                    <p:cond delay="1750"/>
                                  </p:stCondLst>
                                  <p:childTnLst>
                                    <p:set>
                                      <p:cBhvr>
                                        <p:cTn id="10" dur="1" fill="hold">
                                          <p:stCondLst>
                                            <p:cond delay="0"/>
                                          </p:stCondLst>
                                        </p:cTn>
                                        <p:tgtEl>
                                          <p:spTgt spid="131075"/>
                                        </p:tgtEl>
                                        <p:attrNameLst>
                                          <p:attrName>style.visibility</p:attrName>
                                        </p:attrNameLst>
                                      </p:cBhvr>
                                      <p:to>
                                        <p:strVal val="visible"/>
                                      </p:to>
                                    </p:set>
                                    <p:animEffect transition="in" filter="wheel(1)">
                                      <p:cBhvr>
                                        <p:cTn id="11" dur="2000"/>
                                        <p:tgtEl>
                                          <p:spTgt spid="131075"/>
                                        </p:tgtEl>
                                      </p:cBhvr>
                                    </p:animEffect>
                                  </p:childTnLst>
                                </p:cTn>
                              </p:par>
                            </p:childTnLst>
                          </p:cTn>
                        </p:par>
                        <p:par>
                          <p:cTn id="12" fill="hold" nodeType="afterGroup">
                            <p:stCondLst>
                              <p:cond delay="4500"/>
                            </p:stCondLst>
                            <p:childTnLst>
                              <p:par>
                                <p:cTn id="13" presetID="10" presetClass="entr" presetSubtype="0" fill="hold" nodeType="afterEffect">
                                  <p:stCondLst>
                                    <p:cond delay="1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685800" y="698717"/>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chuẩn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endParaRPr lang="en-US" sz="2400" spc="-50" dirty="0">
              <a:latin typeface="Times New Roman" pitchFamily="18" charset="0"/>
              <a:cs typeface="Times New Roman" pitchFamily="18" charset="0"/>
            </a:endParaRPr>
          </a:p>
        </p:txBody>
      </p:sp>
      <p:sp>
        <p:nvSpPr>
          <p:cNvPr id="8" name="Rectangle 1"/>
          <p:cNvSpPr>
            <a:spLocks noChangeArrowheads="1"/>
          </p:cNvSpPr>
          <p:nvPr/>
        </p:nvSpPr>
        <p:spPr bwMode="auto">
          <a:xfrm>
            <a:off x="685800" y="1308317"/>
            <a:ext cx="7772400" cy="52387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Trung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nước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hiếu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dân</a:t>
            </a:r>
            <a:endParaRPr lang="en-US" sz="2800" b="1" dirty="0"/>
          </a:p>
        </p:txBody>
      </p:sp>
      <p:sp>
        <p:nvSpPr>
          <p:cNvPr id="9" name="Rectangle 1"/>
          <p:cNvSpPr>
            <a:spLocks noChangeArrowheads="1"/>
          </p:cNvSpPr>
          <p:nvPr/>
        </p:nvSpPr>
        <p:spPr bwMode="auto">
          <a:xfrm>
            <a:off x="685800" y="1917917"/>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800" b="1" i="1" dirty="0">
                <a:latin typeface="Times New Roman" pitchFamily="18" charset="0"/>
                <a:cs typeface="Times New Roman" pitchFamily="18" charset="0"/>
              </a:rPr>
              <a:t>b. </a:t>
            </a:r>
            <a:r>
              <a:rPr lang="en-US" sz="2800" b="1" i="1" dirty="0" err="1">
                <a:latin typeface="Times New Roman" pitchFamily="18" charset="0"/>
                <a:cs typeface="Times New Roman" pitchFamily="18" charset="0"/>
              </a:rPr>
              <a:t>Cần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kiệm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liêm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công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vô</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tư</a:t>
            </a:r>
            <a:endParaRPr lang="en-US" sz="2800" dirty="0">
              <a:latin typeface="Times New Roman" pitchFamily="18" charset="0"/>
              <a:cs typeface="Times New Roman" pitchFamily="18" charset="0"/>
            </a:endParaRPr>
          </a:p>
        </p:txBody>
      </p:sp>
      <p:sp>
        <p:nvSpPr>
          <p:cNvPr id="11" name="Rectangle 1"/>
          <p:cNvSpPr>
            <a:spLocks noChangeArrowheads="1"/>
          </p:cNvSpPr>
          <p:nvPr/>
        </p:nvSpPr>
        <p:spPr bwMode="auto">
          <a:xfrm>
            <a:off x="685800" y="2527517"/>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c. </a:t>
            </a:r>
            <a:r>
              <a:rPr lang="en-US" sz="2800" b="1" i="1" dirty="0" err="1">
                <a:latin typeface="Times New Roman" pitchFamily="18" charset="0"/>
                <a:cs typeface="Times New Roman" pitchFamily="18" charset="0"/>
              </a:rPr>
              <a:t>Thương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yêu</a:t>
            </a:r>
            <a:r>
              <a:rPr lang="en-US" sz="2800" b="1" i="1" dirty="0">
                <a:latin typeface="Times New Roman" pitchFamily="18" charset="0"/>
                <a:cs typeface="Times New Roman" pitchFamily="18" charset="0"/>
              </a:rPr>
              <a:t> con </a:t>
            </a:r>
            <a:r>
              <a:rPr lang="en-US" sz="2800" b="1" i="1" dirty="0" err="1">
                <a:latin typeface="Times New Roman" pitchFamily="18" charset="0"/>
                <a:cs typeface="Times New Roman" pitchFamily="18" charset="0"/>
              </a:rPr>
              <a:t>người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sống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tình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có</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nghĩa</a:t>
            </a:r>
            <a:endParaRPr lang="en-US" sz="2800" dirty="0">
              <a:latin typeface="Times New Roman" pitchFamily="18" charset="0"/>
              <a:cs typeface="Times New Roman" pitchFamily="18" charset="0"/>
            </a:endParaRPr>
          </a:p>
        </p:txBody>
      </p:sp>
      <p:sp>
        <p:nvSpPr>
          <p:cNvPr id="10" name="Rectangle 1"/>
          <p:cNvSpPr>
            <a:spLocks noChangeArrowheads="1"/>
          </p:cNvSpPr>
          <p:nvPr/>
        </p:nvSpPr>
        <p:spPr bwMode="auto">
          <a:xfrm>
            <a:off x="685800" y="31242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d. </a:t>
            </a:r>
            <a:r>
              <a:rPr lang="en-US" sz="2800" b="1" i="1" dirty="0" err="1">
                <a:latin typeface="Times New Roman" pitchFamily="18" charset="0"/>
                <a:cs typeface="Times New Roman" pitchFamily="18" charset="0"/>
              </a:rPr>
              <a:t>Tinh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thần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quốc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tế</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trong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sáng</a:t>
            </a:r>
            <a:endParaRPr lang="en-US" sz="2800" dirty="0">
              <a:latin typeface="Times New Roman" pitchFamily="18" charset="0"/>
              <a:cs typeface="Times New Roman" pitchFamily="18" charset="0"/>
            </a:endParaRPr>
          </a:p>
        </p:txBody>
      </p:sp>
      <p:sp>
        <p:nvSpPr>
          <p:cNvPr id="14" name="Rectangle 7"/>
          <p:cNvSpPr>
            <a:spLocks noChangeArrowheads="1"/>
          </p:cNvSpPr>
          <p:nvPr/>
        </p:nvSpPr>
        <p:spPr bwMode="auto">
          <a:xfrm>
            <a:off x="685800" y="3820180"/>
            <a:ext cx="7772400"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14300" prst="hardEdge"/>
          </a:sp3d>
        </p:spPr>
        <p:txBody>
          <a:bodyPr>
            <a:spAutoFit/>
          </a:bodyPr>
          <a:lstStyle/>
          <a:p>
            <a:pPr algn="just">
              <a:defRPr/>
            </a:pP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Bắt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nguồn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từ</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bản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chất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quốc</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tế</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của</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giai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cấp</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công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nhân</a:t>
            </a:r>
            <a:endParaRPr lang="en-US" sz="2800" spc="-50" dirty="0">
              <a:latin typeface="Times New Roman" pitchFamily="18" charset="0"/>
              <a:cs typeface="Times New Roman" pitchFamily="18" charset="0"/>
            </a:endParaRPr>
          </a:p>
        </p:txBody>
      </p:sp>
      <p:sp>
        <p:nvSpPr>
          <p:cNvPr id="15" name="Rectangle 3"/>
          <p:cNvSpPr>
            <a:spLocks noChangeArrowheads="1"/>
          </p:cNvSpPr>
          <p:nvPr/>
        </p:nvSpPr>
        <p:spPr bwMode="auto">
          <a:xfrm>
            <a:off x="707571" y="4636294"/>
            <a:ext cx="5007429" cy="1231106"/>
          </a:xfrm>
          <a:prstGeom prst="rect">
            <a:avLst/>
          </a:prstGeom>
          <a:solidFill>
            <a:srgbClr val="FFFF99"/>
          </a:solidFill>
          <a:ln w="9525">
            <a:noFill/>
            <a:miter lim="800000"/>
            <a:headEnd/>
            <a:tailEnd/>
          </a:ln>
          <a:scene3d>
            <a:camera prst="orthographicFront"/>
            <a:lightRig rig="threePt" dir="t"/>
          </a:scene3d>
          <a:sp3d>
            <a:bevelT w="101600" prst="riblet"/>
          </a:sp3d>
        </p:spPr>
        <p:txBody>
          <a:bodyPr>
            <a:spAutoFit/>
          </a:bodyPr>
          <a:lstStyle/>
          <a:p>
            <a:pPr algn="ctr" eaLnBrk="0" hangingPunct="0">
              <a:defRPr/>
            </a:pPr>
            <a:r>
              <a:rPr lang="en-US" sz="2700" spc="-60" dirty="0">
                <a:latin typeface="Times New Roman" pitchFamily="18" charset="0"/>
                <a:cs typeface="Times New Roman" pitchFamily="18" charset="0"/>
              </a:rPr>
              <a:t>“</a:t>
            </a:r>
            <a:r>
              <a:rPr lang="en-US" sz="2700" spc="-60" dirty="0" err="1">
                <a:latin typeface="Times New Roman" pitchFamily="18" charset="0"/>
                <a:cs typeface="Times New Roman" pitchFamily="18" charset="0"/>
              </a:rPr>
              <a:t>Quan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sơn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muôn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dặm</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một</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nhà</a:t>
            </a:r>
            <a:r>
              <a:rPr lang="en-US" sz="2700" spc="-60" dirty="0">
                <a:latin typeface="Times New Roman" pitchFamily="18" charset="0"/>
                <a:cs typeface="Times New Roman" pitchFamily="18" charset="0"/>
              </a:rPr>
              <a:t> </a:t>
            </a:r>
          </a:p>
          <a:p>
            <a:pPr algn="ctr" eaLnBrk="0" hangingPunct="0">
              <a:defRPr/>
            </a:pPr>
            <a:r>
              <a:rPr lang="en-US" sz="2700" spc="-60" dirty="0" err="1">
                <a:latin typeface="Times New Roman" pitchFamily="18" charset="0"/>
                <a:cs typeface="Times New Roman" pitchFamily="18" charset="0"/>
              </a:rPr>
              <a:t>Bốn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phương</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vô</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sản</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đều</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là</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anh</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em</a:t>
            </a:r>
            <a:r>
              <a:rPr lang="en-US" sz="2700" spc="-60" dirty="0">
                <a:latin typeface="Times New Roman" pitchFamily="18" charset="0"/>
                <a:cs typeface="Times New Roman" pitchFamily="18" charset="0"/>
              </a:rPr>
              <a:t>!”</a:t>
            </a:r>
          </a:p>
          <a:p>
            <a:pPr algn="r" eaLnBrk="0" hangingPunct="0">
              <a:defRPr/>
            </a:pPr>
            <a:r>
              <a:rPr lang="en-US" sz="2000" i="1" spc="-90" dirty="0">
                <a:latin typeface="Times New Roman" pitchFamily="18" charset="0"/>
                <a:cs typeface="Times New Roman" pitchFamily="18" charset="0"/>
              </a:rPr>
              <a:t>HCM, </a:t>
            </a:r>
            <a:r>
              <a:rPr lang="en-US" sz="2000" i="1" spc="-90" dirty="0" err="1">
                <a:latin typeface="Times New Roman" pitchFamily="18" charset="0"/>
                <a:cs typeface="Times New Roman" pitchFamily="18" charset="0"/>
              </a:rPr>
              <a:t>tập</a:t>
            </a:r>
            <a:r>
              <a:rPr lang="en-US" sz="2000" i="1" spc="-90" dirty="0">
                <a:latin typeface="Times New Roman" pitchFamily="18" charset="0"/>
                <a:cs typeface="Times New Roman" pitchFamily="18" charset="0"/>
              </a:rPr>
              <a:t> 12, tr. 670</a:t>
            </a:r>
          </a:p>
        </p:txBody>
      </p:sp>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419600"/>
            <a:ext cx="2667000" cy="1618727"/>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395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75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750"/>
                                        <p:tgtEl>
                                          <p:spTgt spid="14"/>
                                        </p:tgtEl>
                                      </p:cBhvr>
                                    </p:animEffect>
                                  </p:childTnLst>
                                </p:cTn>
                              </p:par>
                            </p:childTnLst>
                          </p:cTn>
                        </p:par>
                        <p:par>
                          <p:cTn id="13" fill="hold" nodeType="afterGroup">
                            <p:stCondLst>
                              <p:cond delay="750"/>
                            </p:stCondLst>
                            <p:childTnLst>
                              <p:par>
                                <p:cTn id="14" presetID="18" presetClass="entr" presetSubtype="6" fill="hold" nodeType="afterEffect">
                                  <p:stCondLst>
                                    <p:cond delay="1500"/>
                                  </p:stCondLst>
                                  <p:childTnLst>
                                    <p:set>
                                      <p:cBhvr>
                                        <p:cTn id="15" dur="1" fill="hold">
                                          <p:stCondLst>
                                            <p:cond delay="0"/>
                                          </p:stCondLst>
                                        </p:cTn>
                                        <p:tgtEl>
                                          <p:spTgt spid="15"/>
                                        </p:tgtEl>
                                        <p:attrNameLst>
                                          <p:attrName>style.visibility</p:attrName>
                                        </p:attrNameLst>
                                      </p:cBhvr>
                                      <p:to>
                                        <p:strVal val="visible"/>
                                      </p:to>
                                    </p:set>
                                    <p:animEffect transition="in" filter="strips(downRight)">
                                      <p:cBhvr>
                                        <p:cTn id="16" dur="1500"/>
                                        <p:tgtEl>
                                          <p:spTgt spid="15"/>
                                        </p:tgtEl>
                                      </p:cBhvr>
                                    </p:animEffect>
                                  </p:childTnLst>
                                </p:cTn>
                              </p:par>
                            </p:childTnLst>
                          </p:cTn>
                        </p:par>
                        <p:par>
                          <p:cTn id="17" fill="hold" nodeType="afterGroup">
                            <p:stCondLst>
                              <p:cond delay="3750"/>
                            </p:stCondLst>
                            <p:childTnLst>
                              <p:par>
                                <p:cTn id="18" presetID="6" presetClass="entr" presetSubtype="32" fill="hold" nodeType="afterEffect">
                                  <p:stCondLst>
                                    <p:cond delay="1500"/>
                                  </p:stCondLst>
                                  <p:childTnLst>
                                    <p:set>
                                      <p:cBhvr>
                                        <p:cTn id="19" dur="1" fill="hold">
                                          <p:stCondLst>
                                            <p:cond delay="0"/>
                                          </p:stCondLst>
                                        </p:cTn>
                                        <p:tgtEl>
                                          <p:spTgt spid="132099"/>
                                        </p:tgtEl>
                                        <p:attrNameLst>
                                          <p:attrName>style.visibility</p:attrName>
                                        </p:attrNameLst>
                                      </p:cBhvr>
                                      <p:to>
                                        <p:strVal val="visible"/>
                                      </p:to>
                                    </p:set>
                                    <p:animEffect transition="in" filter="circle(out)">
                                      <p:cBhvr>
                                        <p:cTn id="20" dur="2000"/>
                                        <p:tgtEl>
                                          <p:spTgt spid="13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ChangeArrowheads="1"/>
          </p:cNvSpPr>
          <p:nvPr/>
        </p:nvSpPr>
        <p:spPr bwMode="auto">
          <a:xfrm>
            <a:off x="685800" y="6096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d. </a:t>
            </a:r>
            <a:r>
              <a:rPr lang="en-US" sz="2800" b="1" i="1" dirty="0" err="1">
                <a:latin typeface="Times New Roman" pitchFamily="18" charset="0"/>
                <a:cs typeface="Times New Roman" pitchFamily="18" charset="0"/>
              </a:rPr>
              <a:t>Tinh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thần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quốc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tế</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trong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sáng</a:t>
            </a:r>
            <a:endParaRPr lang="en-US" sz="2800" dirty="0">
              <a:latin typeface="Times New Roman" pitchFamily="18" charset="0"/>
              <a:cs typeface="Times New Roman" pitchFamily="18" charset="0"/>
            </a:endParaRPr>
          </a:p>
        </p:txBody>
      </p:sp>
      <p:sp>
        <p:nvSpPr>
          <p:cNvPr id="14" name="Rectangle 7"/>
          <p:cNvSpPr>
            <a:spLocks noChangeArrowheads="1"/>
          </p:cNvSpPr>
          <p:nvPr/>
        </p:nvSpPr>
        <p:spPr bwMode="auto">
          <a:xfrm>
            <a:off x="685800" y="130558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14300" prst="hardEdge"/>
          </a:sp3d>
        </p:spPr>
        <p:txBody>
          <a:bodyPr>
            <a:spAutoFit/>
          </a:bodyPr>
          <a:lstStyle/>
          <a:p>
            <a:pPr algn="just">
              <a:defRPr/>
            </a:pP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Bắt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nguồn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từ</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bản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chất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quốc</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tế</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của</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giai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cấp</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công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nhân</a:t>
            </a:r>
            <a:endParaRPr lang="en-US" sz="2800" spc="-50" dirty="0">
              <a:latin typeface="Times New Roman" pitchFamily="18" charset="0"/>
              <a:cs typeface="Times New Roman" pitchFamily="18" charset="0"/>
            </a:endParaRPr>
          </a:p>
        </p:txBody>
      </p:sp>
      <p:sp>
        <p:nvSpPr>
          <p:cNvPr id="12" name="Rectangle 2"/>
          <p:cNvSpPr>
            <a:spLocks noChangeArrowheads="1"/>
          </p:cNvSpPr>
          <p:nvPr/>
        </p:nvSpPr>
        <p:spPr bwMode="auto">
          <a:xfrm>
            <a:off x="685800" y="1941493"/>
            <a:ext cx="77724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14300" prst="hardEdge"/>
          </a:sp3d>
        </p:spPr>
        <p:txBody>
          <a:bodyPr anchor="ctr">
            <a:spAutoFit/>
          </a:bodyPr>
          <a:lstStyle/>
          <a:p>
            <a:pPr algn="just" eaLnBrk="0" hangingPunct="0">
              <a:defRPr/>
            </a:pP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Kết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hợp</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chủ</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nghĩa</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yêu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nước</a:t>
            </a:r>
            <a:r>
              <a:rPr lang="en-US" sz="2800" spc="-40" dirty="0">
                <a:latin typeface="Times New Roman" pitchFamily="18" charset="0"/>
                <a:cs typeface="Times New Roman" pitchFamily="18" charset="0"/>
              </a:rPr>
              <a:t> - </a:t>
            </a:r>
            <a:r>
              <a:rPr lang="en-US" sz="2800" spc="-40" dirty="0" err="1">
                <a:latin typeface="Times New Roman" pitchFamily="18" charset="0"/>
                <a:cs typeface="Times New Roman" pitchFamily="18" charset="0"/>
              </a:rPr>
              <a:t>quốc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tế</a:t>
            </a:r>
            <a:r>
              <a:rPr lang="en-US" sz="2800" spc="-40" dirty="0">
                <a:latin typeface="Times New Roman" pitchFamily="18" charset="0"/>
                <a:cs typeface="Times New Roman" pitchFamily="18" charset="0"/>
              </a:rPr>
              <a:t> VS, </a:t>
            </a:r>
            <a:r>
              <a:rPr lang="en-US" sz="2800" spc="-40" dirty="0" err="1">
                <a:latin typeface="Times New Roman" pitchFamily="18" charset="0"/>
                <a:cs typeface="Times New Roman" pitchFamily="18" charset="0"/>
              </a:rPr>
              <a:t>gắn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mục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tiêu</a:t>
            </a:r>
            <a:r>
              <a:rPr lang="en-US" sz="2800" spc="-40" dirty="0">
                <a:latin typeface="Times New Roman" pitchFamily="18" charset="0"/>
                <a:cs typeface="Times New Roman" pitchFamily="18" charset="0"/>
              </a:rPr>
              <a:t> CM </a:t>
            </a:r>
            <a:r>
              <a:rPr lang="en-US" sz="2800" spc="-40" dirty="0" err="1">
                <a:latin typeface="Times New Roman" pitchFamily="18" charset="0"/>
                <a:cs typeface="Times New Roman" pitchFamily="18" charset="0"/>
              </a:rPr>
              <a:t>mỗi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nước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với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mục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tiêu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chung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của</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thời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đại</a:t>
            </a:r>
            <a:endParaRPr lang="en-US" sz="2800" spc="-40" dirty="0">
              <a:latin typeface="Times New Roman" pitchFamily="18" charset="0"/>
              <a:cs typeface="Times New Roman" pitchFamily="18" charset="0"/>
            </a:endParaRPr>
          </a:p>
        </p:txBody>
      </p:sp>
      <p:sp>
        <p:nvSpPr>
          <p:cNvPr id="17" name="Rectangle 16"/>
          <p:cNvSpPr/>
          <p:nvPr/>
        </p:nvSpPr>
        <p:spPr>
          <a:xfrm>
            <a:off x="3581400" y="3048000"/>
            <a:ext cx="4800600" cy="3108543"/>
          </a:xfrm>
          <a:prstGeom prst="rect">
            <a:avLst/>
          </a:prstGeom>
          <a:solidFill>
            <a:srgbClr val="FFFF99"/>
          </a:solidFill>
          <a:scene3d>
            <a:camera prst="orthographicFront"/>
            <a:lightRig rig="threePt" dir="t"/>
          </a:scene3d>
          <a:sp3d>
            <a:bevelT w="139700" h="139700" prst="divot"/>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Chính</a:t>
            </a:r>
            <a:r>
              <a:rPr lang="en-US" sz="2800" dirty="0">
                <a:latin typeface="Times New Roman" pitchFamily="18" charset="0"/>
                <a:cs typeface="Times New Roman" pitchFamily="18" charset="0"/>
              </a:rPr>
              <a:t> do </a:t>
            </a:r>
            <a:r>
              <a:rPr lang="en-US" sz="2800" dirty="0" err="1">
                <a:latin typeface="Times New Roman" pitchFamily="18" charset="0"/>
                <a:cs typeface="Times New Roman" pitchFamily="18" charset="0"/>
              </a:rPr>
              <a:t>tinh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Xô</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đánh</a:t>
            </a:r>
            <a:r>
              <a:rPr lang="en-US" sz="2800" dirty="0">
                <a:latin typeface="Times New Roman" pitchFamily="18" charset="0"/>
                <a:cs typeface="Times New Roman" pitchFamily="18" charset="0"/>
              </a:rPr>
              <a:t> tan </a:t>
            </a:r>
            <a:r>
              <a:rPr lang="en-US" sz="2800" dirty="0" err="1">
                <a:latin typeface="Times New Roman" pitchFamily="18" charset="0"/>
                <a:cs typeface="Times New Roman" pitchFamily="18" charset="0"/>
              </a:rPr>
              <a:t>bọn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phát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xít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Đức</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Nhật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do </a:t>
            </a:r>
            <a:r>
              <a:rPr lang="en-US" sz="2800" dirty="0" err="1">
                <a:latin typeface="Times New Roman" pitchFamily="18" charset="0"/>
                <a:cs typeface="Times New Roman" pitchFamily="18" charset="0"/>
              </a:rPr>
              <a:t>đó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giúp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giới</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HCM, t.7, tr. 39</a:t>
            </a:r>
          </a:p>
        </p:txBody>
      </p:sp>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49" y="4495800"/>
            <a:ext cx="2609850" cy="1643742"/>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49" y="3048000"/>
            <a:ext cx="2609851" cy="1328057"/>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695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750"/>
                                        <p:tgtEl>
                                          <p:spTgt spid="12"/>
                                        </p:tgtEl>
                                      </p:cBhvr>
                                    </p:animEffect>
                                  </p:childTnLst>
                                </p:cTn>
                              </p:par>
                            </p:childTnLst>
                          </p:cTn>
                        </p:par>
                        <p:par>
                          <p:cTn id="8" fill="hold" nodeType="afterGroup">
                            <p:stCondLst>
                              <p:cond delay="750"/>
                            </p:stCondLst>
                            <p:childTnLst>
                              <p:par>
                                <p:cTn id="9" presetID="2" presetClass="entr" presetSubtype="12" fill="hold" nodeType="afterEffect">
                                  <p:stCondLst>
                                    <p:cond delay="1500"/>
                                  </p:stCondLst>
                                  <p:childTnLst>
                                    <p:set>
                                      <p:cBhvr>
                                        <p:cTn id="10" dur="1" fill="hold">
                                          <p:stCondLst>
                                            <p:cond delay="0"/>
                                          </p:stCondLst>
                                        </p:cTn>
                                        <p:tgtEl>
                                          <p:spTgt spid="133124"/>
                                        </p:tgtEl>
                                        <p:attrNameLst>
                                          <p:attrName>style.visibility</p:attrName>
                                        </p:attrNameLst>
                                      </p:cBhvr>
                                      <p:to>
                                        <p:strVal val="visible"/>
                                      </p:to>
                                    </p:set>
                                    <p:anim calcmode="lin" valueType="num">
                                      <p:cBhvr additive="base">
                                        <p:cTn id="11" dur="1750" fill="hold"/>
                                        <p:tgtEl>
                                          <p:spTgt spid="133124"/>
                                        </p:tgtEl>
                                        <p:attrNameLst>
                                          <p:attrName>ppt_x</p:attrName>
                                        </p:attrNameLst>
                                      </p:cBhvr>
                                      <p:tavLst>
                                        <p:tav tm="0">
                                          <p:val>
                                            <p:strVal val="0-#ppt_w/2"/>
                                          </p:val>
                                        </p:tav>
                                        <p:tav tm="100000">
                                          <p:val>
                                            <p:strVal val="#ppt_x"/>
                                          </p:val>
                                        </p:tav>
                                      </p:tavLst>
                                    </p:anim>
                                    <p:anim calcmode="lin" valueType="num">
                                      <p:cBhvr additive="base">
                                        <p:cTn id="12" dur="1750" fill="hold"/>
                                        <p:tgtEl>
                                          <p:spTgt spid="13312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4000"/>
                            </p:stCondLst>
                            <p:childTnLst>
                              <p:par>
                                <p:cTn id="14" presetID="2" presetClass="entr" presetSubtype="6" fill="hold" nodeType="afterEffect">
                                  <p:stCondLst>
                                    <p:cond delay="1500"/>
                                  </p:stCondLst>
                                  <p:childTnLst>
                                    <p:set>
                                      <p:cBhvr>
                                        <p:cTn id="15" dur="1" fill="hold">
                                          <p:stCondLst>
                                            <p:cond delay="0"/>
                                          </p:stCondLst>
                                        </p:cTn>
                                        <p:tgtEl>
                                          <p:spTgt spid="133123"/>
                                        </p:tgtEl>
                                        <p:attrNameLst>
                                          <p:attrName>style.visibility</p:attrName>
                                        </p:attrNameLst>
                                      </p:cBhvr>
                                      <p:to>
                                        <p:strVal val="visible"/>
                                      </p:to>
                                    </p:set>
                                    <p:anim calcmode="lin" valueType="num">
                                      <p:cBhvr additive="base">
                                        <p:cTn id="16" dur="1750" fill="hold"/>
                                        <p:tgtEl>
                                          <p:spTgt spid="133123"/>
                                        </p:tgtEl>
                                        <p:attrNameLst>
                                          <p:attrName>ppt_x</p:attrName>
                                        </p:attrNameLst>
                                      </p:cBhvr>
                                      <p:tavLst>
                                        <p:tav tm="0">
                                          <p:val>
                                            <p:strVal val="1+#ppt_w/2"/>
                                          </p:val>
                                        </p:tav>
                                        <p:tav tm="100000">
                                          <p:val>
                                            <p:strVal val="#ppt_x"/>
                                          </p:val>
                                        </p:tav>
                                      </p:tavLst>
                                    </p:anim>
                                    <p:anim calcmode="lin" valueType="num">
                                      <p:cBhvr additive="base">
                                        <p:cTn id="17" dur="1750" fill="hold"/>
                                        <p:tgtEl>
                                          <p:spTgt spid="133123"/>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7250"/>
                            </p:stCondLst>
                            <p:childTnLst>
                              <p:par>
                                <p:cTn id="19" presetID="6" presetClass="entr" presetSubtype="16" fill="hold" nodeType="after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688676" y="1219200"/>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spc="-50" dirty="0">
                <a:latin typeface="Times New Roman" pitchFamily="18" charset="0"/>
                <a:cs typeface="Times New Roman" pitchFamily="18" charset="0"/>
              </a:rPr>
              <a:t>1. </a:t>
            </a:r>
            <a:r>
              <a:rPr lang="en-US" sz="2400" b="1" spc="-50" dirty="0" err="1">
                <a:latin typeface="Times New Roman" pitchFamily="18" charset="0"/>
                <a:cs typeface="Times New Roman" pitchFamily="18" charset="0"/>
              </a:rPr>
              <a:t>Quan</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điểm</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về</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vai</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trò</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và</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sức</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mạnh</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của</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đạo</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đức</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cách</a:t>
            </a:r>
            <a:r>
              <a:rPr lang="en-US" sz="2400" b="1" spc="-50" dirty="0">
                <a:latin typeface="Times New Roman" pitchFamily="18" charset="0"/>
                <a:cs typeface="Times New Roman" pitchFamily="18" charset="0"/>
              </a:rPr>
              <a:t> </a:t>
            </a:r>
            <a:r>
              <a:rPr lang="en-US" sz="2400" b="1" spc="-50" dirty="0" err="1">
                <a:latin typeface="Times New Roman" pitchFamily="18" charset="0"/>
                <a:cs typeface="Times New Roman" pitchFamily="18" charset="0"/>
              </a:rPr>
              <a:t>mạng</a:t>
            </a:r>
            <a:endParaRPr lang="en-US" sz="2400" spc="-50" dirty="0">
              <a:latin typeface="Times New Roman" pitchFamily="18" charset="0"/>
              <a:cs typeface="Times New Roman" pitchFamily="18" charset="0"/>
            </a:endParaRPr>
          </a:p>
        </p:txBody>
      </p:sp>
      <p:sp>
        <p:nvSpPr>
          <p:cNvPr id="9" name="Rectangle 14"/>
          <p:cNvSpPr>
            <a:spLocks noChangeArrowheads="1"/>
          </p:cNvSpPr>
          <p:nvPr/>
        </p:nvSpPr>
        <p:spPr bwMode="auto">
          <a:xfrm>
            <a:off x="685800" y="605135"/>
            <a:ext cx="7772400" cy="461665"/>
          </a:xfrm>
          <a:prstGeom prst="rect">
            <a:avLst/>
          </a:prstGeom>
          <a:solidFill>
            <a:schemeClr val="accent6">
              <a:lumMod val="60000"/>
              <a:lumOff val="40000"/>
            </a:schemeClr>
          </a:solidFill>
          <a:ln w="9525">
            <a:noFill/>
            <a:miter lim="800000"/>
            <a:headEnd/>
            <a:tailEnd/>
          </a:ln>
          <a:effectLst/>
          <a:scene3d>
            <a:camera prst="orthographicFront"/>
            <a:lightRig rig="threePt" dir="t"/>
          </a:scene3d>
          <a:sp3d>
            <a:bevelT w="139700" prst="cross"/>
          </a:sp3d>
        </p:spPr>
        <p:txBody>
          <a:bodyPr anchor="ctr">
            <a:spAutoFit/>
          </a:bodyPr>
          <a:lstStyle/>
          <a:p>
            <a:pPr algn="just" eaLnBrk="0" hangingPunct="0">
              <a:defRPr/>
            </a:pPr>
            <a:r>
              <a:rPr lang="vi-VN" sz="2400" b="1" dirty="0">
                <a:latin typeface="Times New Roman" pitchFamily="18" charset="0"/>
                <a:cs typeface="Times New Roman" pitchFamily="18" charset="0"/>
              </a:rPr>
              <a:t>I</a:t>
            </a:r>
            <a:r>
              <a:rPr lang="en-US" sz="2400" b="1" dirty="0">
                <a:latin typeface="Times New Roman" pitchFamily="18" charset="0"/>
                <a:cs typeface="Times New Roman" pitchFamily="18" charset="0"/>
              </a:rPr>
              <a:t>I. TƯ TƯỞNG HỒ CHÍ MINH VỀ ĐẠO ĐỨC</a:t>
            </a:r>
            <a:endParaRPr lang="en-US" sz="2400" dirty="0">
              <a:latin typeface="Times New Roman" pitchFamily="18" charset="0"/>
              <a:cs typeface="Times New Roman" pitchFamily="18" charset="0"/>
            </a:endParaRPr>
          </a:p>
        </p:txBody>
      </p:sp>
      <p:sp>
        <p:nvSpPr>
          <p:cNvPr id="10" name="Rectangle 9"/>
          <p:cNvSpPr>
            <a:spLocks noChangeArrowheads="1"/>
          </p:cNvSpPr>
          <p:nvPr/>
        </p:nvSpPr>
        <p:spPr bwMode="auto">
          <a:xfrm>
            <a:off x="685800" y="1752600"/>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chuẩn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endParaRPr lang="en-US" sz="2400" spc="-50" dirty="0">
              <a:latin typeface="Times New Roman" pitchFamily="18" charset="0"/>
              <a:cs typeface="Times New Roman" pitchFamily="18" charset="0"/>
            </a:endParaRPr>
          </a:p>
        </p:txBody>
      </p:sp>
      <p:sp>
        <p:nvSpPr>
          <p:cNvPr id="5" name="Rectangle 1"/>
          <p:cNvSpPr>
            <a:spLocks noChangeArrowheads="1"/>
          </p:cNvSpPr>
          <p:nvPr/>
        </p:nvSpPr>
        <p:spPr bwMode="auto">
          <a:xfrm>
            <a:off x="685800" y="32004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Nói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đôi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làm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nêu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gương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đạo</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đức</a:t>
            </a:r>
            <a:endParaRPr lang="en-US" sz="2800" dirty="0">
              <a:latin typeface="Times New Roman" pitchFamily="18" charset="0"/>
              <a:cs typeface="Times New Roman" pitchFamily="18" charset="0"/>
            </a:endParaRPr>
          </a:p>
        </p:txBody>
      </p:sp>
      <p:sp>
        <p:nvSpPr>
          <p:cNvPr id="6" name="Rectangle 5"/>
          <p:cNvSpPr/>
          <p:nvPr/>
        </p:nvSpPr>
        <p:spPr>
          <a:xfrm>
            <a:off x="993476" y="3758625"/>
            <a:ext cx="1444924" cy="584775"/>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ctr">
              <a:defRPr/>
            </a:pPr>
            <a:r>
              <a:rPr lang="en-US" sz="3200" spc="-50" dirty="0" err="1">
                <a:latin typeface="Times New Roman" pitchFamily="18" charset="0"/>
                <a:cs typeface="Times New Roman" pitchFamily="18" charset="0"/>
              </a:rPr>
              <a:t>Vị</a:t>
            </a:r>
            <a:r>
              <a:rPr lang="en-US" sz="3200" spc="-50" dirty="0">
                <a:latin typeface="Times New Roman" pitchFamily="18" charset="0"/>
                <a:cs typeface="Times New Roman" pitchFamily="18" charset="0"/>
              </a:rPr>
              <a:t> </a:t>
            </a:r>
            <a:r>
              <a:rPr lang="en-US" sz="3200" spc="-50" dirty="0" err="1">
                <a:latin typeface="Times New Roman" pitchFamily="18" charset="0"/>
                <a:cs typeface="Times New Roman" pitchFamily="18" charset="0"/>
              </a:rPr>
              <a:t>trí</a:t>
            </a:r>
            <a:endParaRPr lang="en-US" sz="3200" spc="-50" dirty="0">
              <a:latin typeface="Times New Roman" pitchFamily="18" charset="0"/>
              <a:cs typeface="Times New Roman" pitchFamily="18" charset="0"/>
            </a:endParaRPr>
          </a:p>
        </p:txBody>
      </p:sp>
      <p:sp>
        <p:nvSpPr>
          <p:cNvPr id="11" name="Rectangle 10"/>
          <p:cNvSpPr>
            <a:spLocks noChangeArrowheads="1"/>
          </p:cNvSpPr>
          <p:nvPr/>
        </p:nvSpPr>
        <p:spPr bwMode="auto">
          <a:xfrm>
            <a:off x="685800" y="2286000"/>
            <a:ext cx="7772400" cy="830997"/>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3.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nguyên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tắc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xây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dựng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endParaRPr lang="en-US" sz="2400" spc="-50" dirty="0">
              <a:latin typeface="Times New Roman" pitchFamily="18" charset="0"/>
              <a:cs typeface="Times New Roman" pitchFamily="18" charset="0"/>
            </a:endParaRPr>
          </a:p>
        </p:txBody>
      </p:sp>
      <p:sp>
        <p:nvSpPr>
          <p:cNvPr id="2" name="Rectangle 1"/>
          <p:cNvSpPr/>
          <p:nvPr/>
        </p:nvSpPr>
        <p:spPr>
          <a:xfrm>
            <a:off x="3276600" y="3925431"/>
            <a:ext cx="2362200" cy="2246769"/>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err="1">
                <a:latin typeface="Times New Roman" pitchFamily="18" charset="0"/>
                <a:cs typeface="Times New Roman" pitchFamily="18" charset="0"/>
              </a:rPr>
              <a:t>nguyên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tắc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trọng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bậc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endParaRPr lang="en-US" sz="2800" spc="-50" dirty="0">
              <a:latin typeface="Times New Roman" pitchFamily="18" charset="0"/>
              <a:cs typeface="Times New Roman" pitchFamily="18" charset="0"/>
            </a:endParaRPr>
          </a:p>
        </p:txBody>
      </p:sp>
      <p:pic>
        <p:nvPicPr>
          <p:cNvPr id="5224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886200"/>
            <a:ext cx="2895600" cy="2290893"/>
          </a:xfrm>
          <a:prstGeom prst="rect">
            <a:avLst/>
          </a:prstGeom>
          <a:noFill/>
          <a:ln>
            <a:noFill/>
          </a:ln>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46"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419600"/>
            <a:ext cx="2590800" cy="1762125"/>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560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75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75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750"/>
                                        <p:tgtEl>
                                          <p:spTgt spid="6"/>
                                        </p:tgtEl>
                                      </p:cBhvr>
                                    </p:animEffect>
                                  </p:childTnLst>
                                </p:cTn>
                              </p:par>
                            </p:childTnLst>
                          </p:cTn>
                        </p:par>
                        <p:par>
                          <p:cTn id="18" fill="hold" nodeType="afterGroup">
                            <p:stCondLst>
                              <p:cond delay="750"/>
                            </p:stCondLst>
                            <p:childTnLst>
                              <p:par>
                                <p:cTn id="19" presetID="42" presetClass="entr" presetSubtype="0" fill="hold" nodeType="afterEffect">
                                  <p:stCondLst>
                                    <p:cond delay="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500"/>
                                        <p:tgtEl>
                                          <p:spTgt spid="2"/>
                                        </p:tgtEl>
                                      </p:cBhvr>
                                    </p:animEffect>
                                    <p:anim calcmode="lin" valueType="num">
                                      <p:cBhvr>
                                        <p:cTn id="22" dur="1500" fill="hold"/>
                                        <p:tgtEl>
                                          <p:spTgt spid="2"/>
                                        </p:tgtEl>
                                        <p:attrNameLst>
                                          <p:attrName>ppt_x</p:attrName>
                                        </p:attrNameLst>
                                      </p:cBhvr>
                                      <p:tavLst>
                                        <p:tav tm="0">
                                          <p:val>
                                            <p:strVal val="#ppt_x"/>
                                          </p:val>
                                        </p:tav>
                                        <p:tav tm="100000">
                                          <p:val>
                                            <p:strVal val="#ppt_x"/>
                                          </p:val>
                                        </p:tav>
                                      </p:tavLst>
                                    </p:anim>
                                    <p:anim calcmode="lin" valueType="num">
                                      <p:cBhvr>
                                        <p:cTn id="23" dur="1500" fill="hold"/>
                                        <p:tgtEl>
                                          <p:spTgt spid="2"/>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3000"/>
                            </p:stCondLst>
                            <p:childTnLst>
                              <p:par>
                                <p:cTn id="25" presetID="2" presetClass="entr" presetSubtype="12" fill="hold" nodeType="afterEffect">
                                  <p:stCondLst>
                                    <p:cond delay="1500"/>
                                  </p:stCondLst>
                                  <p:childTnLst>
                                    <p:set>
                                      <p:cBhvr>
                                        <p:cTn id="26" dur="1" fill="hold">
                                          <p:stCondLst>
                                            <p:cond delay="0"/>
                                          </p:stCondLst>
                                        </p:cTn>
                                        <p:tgtEl>
                                          <p:spTgt spid="52246"/>
                                        </p:tgtEl>
                                        <p:attrNameLst>
                                          <p:attrName>style.visibility</p:attrName>
                                        </p:attrNameLst>
                                      </p:cBhvr>
                                      <p:to>
                                        <p:strVal val="visible"/>
                                      </p:to>
                                    </p:set>
                                    <p:anim calcmode="lin" valueType="num">
                                      <p:cBhvr additive="base">
                                        <p:cTn id="27" dur="1250" fill="hold"/>
                                        <p:tgtEl>
                                          <p:spTgt spid="52246"/>
                                        </p:tgtEl>
                                        <p:attrNameLst>
                                          <p:attrName>ppt_x</p:attrName>
                                        </p:attrNameLst>
                                      </p:cBhvr>
                                      <p:tavLst>
                                        <p:tav tm="0">
                                          <p:val>
                                            <p:strVal val="0-#ppt_w/2"/>
                                          </p:val>
                                        </p:tav>
                                        <p:tav tm="100000">
                                          <p:val>
                                            <p:strVal val="#ppt_x"/>
                                          </p:val>
                                        </p:tav>
                                      </p:tavLst>
                                    </p:anim>
                                    <p:anim calcmode="lin" valueType="num">
                                      <p:cBhvr additive="base">
                                        <p:cTn id="28" dur="1250" fill="hold"/>
                                        <p:tgtEl>
                                          <p:spTgt spid="52246"/>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750"/>
                            </p:stCondLst>
                            <p:childTnLst>
                              <p:par>
                                <p:cTn id="30" presetID="2" presetClass="entr" presetSubtype="6" fill="hold" nodeType="afterEffect">
                                  <p:stCondLst>
                                    <p:cond delay="1250"/>
                                  </p:stCondLst>
                                  <p:childTnLst>
                                    <p:set>
                                      <p:cBhvr>
                                        <p:cTn id="31" dur="1" fill="hold">
                                          <p:stCondLst>
                                            <p:cond delay="0"/>
                                          </p:stCondLst>
                                        </p:cTn>
                                        <p:tgtEl>
                                          <p:spTgt spid="52245"/>
                                        </p:tgtEl>
                                        <p:attrNameLst>
                                          <p:attrName>style.visibility</p:attrName>
                                        </p:attrNameLst>
                                      </p:cBhvr>
                                      <p:to>
                                        <p:strVal val="visible"/>
                                      </p:to>
                                    </p:set>
                                    <p:anim calcmode="lin" valueType="num">
                                      <p:cBhvr additive="base">
                                        <p:cTn id="32" dur="1250" fill="hold"/>
                                        <p:tgtEl>
                                          <p:spTgt spid="52245"/>
                                        </p:tgtEl>
                                        <p:attrNameLst>
                                          <p:attrName>ppt_x</p:attrName>
                                        </p:attrNameLst>
                                      </p:cBhvr>
                                      <p:tavLst>
                                        <p:tav tm="0">
                                          <p:val>
                                            <p:strVal val="1+#ppt_w/2"/>
                                          </p:val>
                                        </p:tav>
                                        <p:tav tm="100000">
                                          <p:val>
                                            <p:strVal val="#ppt_x"/>
                                          </p:val>
                                        </p:tav>
                                      </p:tavLst>
                                    </p:anim>
                                    <p:anim calcmode="lin" valueType="num">
                                      <p:cBhvr additive="base">
                                        <p:cTn id="33" dur="1250" fill="hold"/>
                                        <p:tgtEl>
                                          <p:spTgt spid="52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85800" y="6858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Nói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đôi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làm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nêu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gương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đạo</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đức</a:t>
            </a:r>
            <a:endParaRPr lang="en-US" sz="2800" dirty="0">
              <a:latin typeface="Times New Roman" pitchFamily="18" charset="0"/>
              <a:cs typeface="Times New Roman" pitchFamily="18" charset="0"/>
            </a:endParaRPr>
          </a:p>
        </p:txBody>
      </p:sp>
      <p:sp>
        <p:nvSpPr>
          <p:cNvPr id="6" name="Rectangle 5"/>
          <p:cNvSpPr/>
          <p:nvPr/>
        </p:nvSpPr>
        <p:spPr>
          <a:xfrm>
            <a:off x="993476" y="1381780"/>
            <a:ext cx="1825924" cy="523220"/>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ctr">
              <a:defRPr/>
            </a:pPr>
            <a:r>
              <a:rPr lang="en-US" sz="2800" spc="-50" dirty="0" err="1">
                <a:latin typeface="Times New Roman" pitchFamily="18" charset="0"/>
                <a:cs typeface="Times New Roman" pitchFamily="18" charset="0"/>
              </a:rPr>
              <a:t>Vị</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trí</a:t>
            </a:r>
            <a:endParaRPr lang="en-US" sz="2800" spc="-50" dirty="0">
              <a:latin typeface="Times New Roman" pitchFamily="18" charset="0"/>
              <a:cs typeface="Times New Roman" pitchFamily="18" charset="0"/>
            </a:endParaRPr>
          </a:p>
        </p:txBody>
      </p:sp>
      <p:sp>
        <p:nvSpPr>
          <p:cNvPr id="12" name="Rectangle 11"/>
          <p:cNvSpPr/>
          <p:nvPr/>
        </p:nvSpPr>
        <p:spPr>
          <a:xfrm>
            <a:off x="990600" y="1991380"/>
            <a:ext cx="1828800" cy="523220"/>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ctr">
              <a:defRPr/>
            </a:pPr>
            <a:r>
              <a:rPr lang="en-US" sz="2800" spc="-50" dirty="0" err="1">
                <a:latin typeface="Times New Roman" pitchFamily="18" charset="0"/>
                <a:cs typeface="Times New Roman" pitchFamily="18" charset="0"/>
              </a:rPr>
              <a:t>Nội</a:t>
            </a:r>
            <a:r>
              <a:rPr lang="en-US" sz="2800" spc="-50" dirty="0">
                <a:latin typeface="Times New Roman" pitchFamily="18" charset="0"/>
                <a:cs typeface="Times New Roman" pitchFamily="18" charset="0"/>
              </a:rPr>
              <a:t> dung</a:t>
            </a:r>
          </a:p>
        </p:txBody>
      </p:sp>
      <p:sp>
        <p:nvSpPr>
          <p:cNvPr id="13" name="Rectangle 11"/>
          <p:cNvSpPr>
            <a:spLocks noChangeArrowheads="1"/>
          </p:cNvSpPr>
          <p:nvPr/>
        </p:nvSpPr>
        <p:spPr bwMode="auto">
          <a:xfrm>
            <a:off x="685800" y="266700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mặt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p>
        </p:txBody>
      </p:sp>
      <p:sp>
        <p:nvSpPr>
          <p:cNvPr id="16" name="Rectangle 2"/>
          <p:cNvSpPr>
            <a:spLocks noChangeArrowheads="1"/>
          </p:cNvSpPr>
          <p:nvPr/>
        </p:nvSpPr>
        <p:spPr bwMode="auto">
          <a:xfrm>
            <a:off x="3810000" y="3505200"/>
            <a:ext cx="4495800" cy="523220"/>
          </a:xfrm>
          <a:prstGeom prst="rect">
            <a:avLst/>
          </a:prstGeom>
          <a:solidFill>
            <a:srgbClr val="FFFF00"/>
          </a:solidFill>
          <a:ln w="9525">
            <a:noFill/>
            <a:miter lim="800000"/>
            <a:headEnd/>
            <a:tailEnd/>
          </a:ln>
          <a:scene3d>
            <a:camera prst="orthographicFront"/>
            <a:lightRig rig="threePt" dir="t"/>
          </a:scene3d>
          <a:sp3d>
            <a:bevelT w="114300" prst="hardEdge"/>
          </a:sp3d>
        </p:spPr>
        <p:txBody>
          <a:bodyPr>
            <a:spAutoFit/>
          </a:bodyPr>
          <a:lstStyle/>
          <a:p>
            <a:pPr algn="just">
              <a:defRPr/>
            </a:pPr>
            <a:r>
              <a:rPr lang="en-US" sz="2800" spc="-90" dirty="0" err="1">
                <a:latin typeface="+mj-lt"/>
                <a:cs typeface="Times New Roman" pitchFamily="18" charset="0"/>
              </a:rPr>
              <a:t>Tư</a:t>
            </a:r>
            <a:r>
              <a:rPr lang="en-US" sz="2800" spc="-90" dirty="0">
                <a:latin typeface="+mj-lt"/>
                <a:cs typeface="Times New Roman" pitchFamily="18" charset="0"/>
              </a:rPr>
              <a:t> </a:t>
            </a:r>
            <a:r>
              <a:rPr lang="en-US" sz="2800" spc="-90" dirty="0" err="1">
                <a:latin typeface="+mj-lt"/>
                <a:cs typeface="Times New Roman" pitchFamily="18" charset="0"/>
              </a:rPr>
              <a:t>cách</a:t>
            </a:r>
            <a:r>
              <a:rPr lang="en-US" sz="2800" spc="-90" dirty="0">
                <a:latin typeface="+mj-lt"/>
                <a:cs typeface="Times New Roman" pitchFamily="18" charset="0"/>
              </a:rPr>
              <a:t> </a:t>
            </a:r>
            <a:r>
              <a:rPr lang="en-US" sz="2800" spc="-90" dirty="0" err="1">
                <a:latin typeface="+mj-lt"/>
                <a:cs typeface="Times New Roman" pitchFamily="18" charset="0"/>
              </a:rPr>
              <a:t>một</a:t>
            </a:r>
            <a:r>
              <a:rPr lang="en-US" sz="2800" spc="-90" dirty="0">
                <a:latin typeface="+mj-lt"/>
                <a:cs typeface="Times New Roman" pitchFamily="18" charset="0"/>
              </a:rPr>
              <a:t> </a:t>
            </a:r>
            <a:r>
              <a:rPr lang="en-US" sz="2800" spc="-90" dirty="0" err="1">
                <a:latin typeface="+mj-lt"/>
                <a:cs typeface="Times New Roman" pitchFamily="18" charset="0"/>
              </a:rPr>
              <a:t>người</a:t>
            </a:r>
            <a:r>
              <a:rPr lang="en-US" sz="2800" spc="-90" dirty="0">
                <a:latin typeface="+mj-lt"/>
                <a:cs typeface="Times New Roman" pitchFamily="18" charset="0"/>
              </a:rPr>
              <a:t> </a:t>
            </a:r>
            <a:r>
              <a:rPr lang="en-US" sz="2800" spc="-90" dirty="0" err="1">
                <a:latin typeface="+mj-lt"/>
                <a:cs typeface="Times New Roman" pitchFamily="18" charset="0"/>
              </a:rPr>
              <a:t>cách</a:t>
            </a:r>
            <a:r>
              <a:rPr lang="en-US" sz="2800" spc="-90" dirty="0">
                <a:latin typeface="+mj-lt"/>
                <a:cs typeface="Times New Roman" pitchFamily="18" charset="0"/>
              </a:rPr>
              <a:t> </a:t>
            </a:r>
            <a:r>
              <a:rPr lang="en-US" sz="2800" spc="-90" dirty="0" err="1">
                <a:latin typeface="+mj-lt"/>
                <a:cs typeface="Times New Roman" pitchFamily="18" charset="0"/>
              </a:rPr>
              <a:t>mệnh</a:t>
            </a:r>
            <a:r>
              <a:rPr lang="en-US" sz="2800" spc="-90" dirty="0">
                <a:latin typeface="+mj-lt"/>
                <a:cs typeface="Times New Roman" pitchFamily="18" charset="0"/>
              </a:rPr>
              <a:t> </a:t>
            </a:r>
            <a:endParaRPr lang="en-US" sz="2000" spc="-90" dirty="0">
              <a:latin typeface="+mj-lt"/>
              <a:cs typeface="Times New Roman" pitchFamily="18" charset="0"/>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7" y="3352800"/>
            <a:ext cx="2857500" cy="160020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3657600" y="4343400"/>
            <a:ext cx="4690002" cy="523220"/>
          </a:xfrm>
          <a:prstGeom prst="rect">
            <a:avLst/>
          </a:prstGeom>
          <a:solidFill>
            <a:srgbClr val="92D050"/>
          </a:solidFill>
          <a:scene3d>
            <a:camera prst="orthographicFront"/>
            <a:lightRig rig="threePt" dir="t"/>
          </a:scene3d>
          <a:sp3d>
            <a:bevelT w="165100" prst="coolSlant"/>
          </a:sp3d>
        </p:spPr>
        <p:txBody>
          <a:bodyPr wrap="none">
            <a:spAutoFit/>
          </a:bodyPr>
          <a:lstStyle/>
          <a:p>
            <a:pPr algn="ctr">
              <a:defRPr/>
            </a:pPr>
            <a:r>
              <a:rPr lang="en-US" sz="2800" spc="-90" dirty="0">
                <a:latin typeface="Times New Roman" pitchFamily="18" charset="0"/>
                <a:cs typeface="Times New Roman" pitchFamily="18" charset="0"/>
              </a:rPr>
              <a:t>“</a:t>
            </a:r>
            <a:r>
              <a:rPr lang="en-US" sz="2800" spc="-90" dirty="0" err="1">
                <a:latin typeface="Times New Roman" pitchFamily="18" charset="0"/>
                <a:cs typeface="Times New Roman" pitchFamily="18" charset="0"/>
              </a:rPr>
              <a:t>Nói</a:t>
            </a:r>
            <a:r>
              <a:rPr lang="en-US" sz="2800" spc="-90" dirty="0">
                <a:latin typeface="Times New Roman" pitchFamily="18" charset="0"/>
                <a:cs typeface="Times New Roman" pitchFamily="18" charset="0"/>
              </a:rPr>
              <a:t> </a:t>
            </a:r>
            <a:r>
              <a:rPr lang="en-US" sz="2800" spc="-90" dirty="0" err="1">
                <a:latin typeface="Times New Roman" pitchFamily="18" charset="0"/>
                <a:cs typeface="Times New Roman" pitchFamily="18" charset="0"/>
              </a:rPr>
              <a:t>thì</a:t>
            </a:r>
            <a:r>
              <a:rPr lang="en-US" sz="2800" spc="-90" dirty="0">
                <a:latin typeface="Times New Roman" pitchFamily="18" charset="0"/>
                <a:cs typeface="Times New Roman" pitchFamily="18" charset="0"/>
              </a:rPr>
              <a:t> </a:t>
            </a:r>
            <a:r>
              <a:rPr lang="en-US" sz="2800" spc="-90" dirty="0" err="1">
                <a:latin typeface="Times New Roman" pitchFamily="18" charset="0"/>
                <a:cs typeface="Times New Roman" pitchFamily="18" charset="0"/>
              </a:rPr>
              <a:t>phải</a:t>
            </a:r>
            <a:r>
              <a:rPr lang="en-US" sz="2800" spc="-90" dirty="0">
                <a:latin typeface="Times New Roman" pitchFamily="18" charset="0"/>
                <a:cs typeface="Times New Roman" pitchFamily="18" charset="0"/>
              </a:rPr>
              <a:t> </a:t>
            </a:r>
            <a:r>
              <a:rPr lang="en-US" sz="2800" spc="-90" dirty="0" err="1">
                <a:latin typeface="Times New Roman" pitchFamily="18" charset="0"/>
                <a:cs typeface="Times New Roman" pitchFamily="18" charset="0"/>
              </a:rPr>
              <a:t>làm</a:t>
            </a:r>
            <a:r>
              <a:rPr lang="en-US" sz="2800" spc="-90" dirty="0">
                <a:latin typeface="Times New Roman" pitchFamily="18" charset="0"/>
                <a:cs typeface="Times New Roman" pitchFamily="18" charset="0"/>
              </a:rPr>
              <a:t>” </a:t>
            </a:r>
            <a:r>
              <a:rPr lang="en-US" i="1" spc="-90" dirty="0">
                <a:latin typeface="Times New Roman" pitchFamily="18" charset="0"/>
                <a:cs typeface="Times New Roman" pitchFamily="18" charset="0"/>
              </a:rPr>
              <a:t>- HCM, 2011, t.2, tr. 280</a:t>
            </a:r>
            <a:endParaRPr lang="en-US" i="1" dirty="0"/>
          </a:p>
        </p:txBody>
      </p:sp>
      <p:sp>
        <p:nvSpPr>
          <p:cNvPr id="19" name="Rectangle 1"/>
          <p:cNvSpPr>
            <a:spLocks noChangeArrowheads="1"/>
          </p:cNvSpPr>
          <p:nvPr/>
        </p:nvSpPr>
        <p:spPr bwMode="auto">
          <a:xfrm>
            <a:off x="685800" y="5105400"/>
            <a:ext cx="7620000" cy="954107"/>
          </a:xfrm>
          <a:prstGeom prst="rect">
            <a:avLst/>
          </a:prstGeom>
          <a:solidFill>
            <a:srgbClr val="FFFF99"/>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tấm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còn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trăm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diễn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tuyên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truyền</a:t>
            </a:r>
            <a:r>
              <a:rPr lang="en-US" sz="2800" dirty="0">
                <a:latin typeface="Times New Roman" pitchFamily="18" charset="0"/>
                <a:cs typeface="Times New Roman" pitchFamily="18" charset="0"/>
              </a:rPr>
              <a:t>” </a:t>
            </a:r>
            <a:r>
              <a:rPr lang="en-US" sz="2800" i="1" dirty="0">
                <a:latin typeface="Times New Roman" pitchFamily="18" charset="0"/>
                <a:cs typeface="Times New Roman" pitchFamily="18" charset="0"/>
              </a:rPr>
              <a:t>- </a:t>
            </a:r>
            <a:r>
              <a:rPr lang="en-US" sz="2000" i="1" dirty="0">
                <a:latin typeface="Times New Roman" pitchFamily="18" charset="0"/>
                <a:cs typeface="Times New Roman" pitchFamily="18" charset="0"/>
              </a:rPr>
              <a:t>HCM, 2011, t.1, tr.284</a:t>
            </a:r>
          </a:p>
        </p:txBody>
      </p:sp>
    </p:spTree>
    <p:extLst>
      <p:ext uri="{BB962C8B-B14F-4D97-AF65-F5344CB8AC3E}">
        <p14:creationId xmlns:p14="http://schemas.microsoft.com/office/powerpoint/2010/main" val="372528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75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750"/>
                                        <p:tgtEl>
                                          <p:spTgt spid="13"/>
                                        </p:tgtEl>
                                      </p:cBhvr>
                                    </p:animEffect>
                                  </p:childTnLst>
                                </p:cTn>
                              </p:par>
                            </p:childTnLst>
                          </p:cTn>
                        </p:par>
                        <p:par>
                          <p:cTn id="13" fill="hold" nodeType="afterGroup">
                            <p:stCondLst>
                              <p:cond delay="750"/>
                            </p:stCondLst>
                            <p:childTnLst>
                              <p:par>
                                <p:cTn id="14" presetID="5" presetClass="entr" presetSubtype="10" fill="hold" nodeType="after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checkerboard(across)">
                                      <p:cBhvr>
                                        <p:cTn id="16" dur="1000"/>
                                        <p:tgtEl>
                                          <p:spTgt spid="16"/>
                                        </p:tgtEl>
                                      </p:cBhvr>
                                    </p:animEffect>
                                  </p:childTnLst>
                                </p:cTn>
                              </p:par>
                            </p:childTnLst>
                          </p:cTn>
                        </p:par>
                        <p:par>
                          <p:cTn id="17" fill="hold" nodeType="afterGroup">
                            <p:stCondLst>
                              <p:cond delay="2250"/>
                            </p:stCondLst>
                            <p:childTnLst>
                              <p:par>
                                <p:cTn id="18" presetID="6" presetClass="entr" presetSubtype="32" fill="hold" nodeType="afterEffect">
                                  <p:stCondLst>
                                    <p:cond delay="500"/>
                                  </p:stCondLst>
                                  <p:childTnLst>
                                    <p:set>
                                      <p:cBhvr>
                                        <p:cTn id="19" dur="1" fill="hold">
                                          <p:stCondLst>
                                            <p:cond delay="0"/>
                                          </p:stCondLst>
                                        </p:cTn>
                                        <p:tgtEl>
                                          <p:spTgt spid="115714"/>
                                        </p:tgtEl>
                                        <p:attrNameLst>
                                          <p:attrName>style.visibility</p:attrName>
                                        </p:attrNameLst>
                                      </p:cBhvr>
                                      <p:to>
                                        <p:strVal val="visible"/>
                                      </p:to>
                                    </p:set>
                                    <p:animEffect transition="in" filter="circle(out)">
                                      <p:cBhvr>
                                        <p:cTn id="20" dur="2000"/>
                                        <p:tgtEl>
                                          <p:spTgt spid="115714"/>
                                        </p:tgtEl>
                                      </p:cBhvr>
                                    </p:animEffect>
                                  </p:childTnLst>
                                </p:cTn>
                              </p:par>
                            </p:childTnLst>
                          </p:cTn>
                        </p:par>
                        <p:par>
                          <p:cTn id="21" fill="hold" nodeType="afterGroup">
                            <p:stCondLst>
                              <p:cond delay="4750"/>
                            </p:stCondLst>
                            <p:childTnLst>
                              <p:par>
                                <p:cTn id="22" presetID="21" presetClass="entr" presetSubtype="4"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wheel(4)">
                                      <p:cBhvr>
                                        <p:cTn id="24" dur="2000"/>
                                        <p:tgtEl>
                                          <p:spTgt spid="14"/>
                                        </p:tgtEl>
                                      </p:cBhvr>
                                    </p:animEffect>
                                  </p:childTnLst>
                                </p:cTn>
                              </p:par>
                            </p:childTnLst>
                          </p:cTn>
                        </p:par>
                        <p:par>
                          <p:cTn id="25" fill="hold" nodeType="afterGroup">
                            <p:stCondLst>
                              <p:cond delay="7250"/>
                            </p:stCondLst>
                            <p:childTnLst>
                              <p:par>
                                <p:cTn id="26" presetID="6" presetClass="entr" presetSubtype="16" fill="hold" nodeType="afterEffect">
                                  <p:stCondLst>
                                    <p:cond delay="100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8676" y="685800"/>
            <a:ext cx="7464724" cy="507831"/>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Vị</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trí</a:t>
            </a:r>
            <a:endParaRPr lang="en-US" sz="2700" spc="-50" dirty="0">
              <a:latin typeface="Times New Roman" pitchFamily="18" charset="0"/>
              <a:cs typeface="Times New Roman" pitchFamily="18" charset="0"/>
            </a:endParaRPr>
          </a:p>
        </p:txBody>
      </p:sp>
      <p:sp>
        <p:nvSpPr>
          <p:cNvPr id="6" name="Rectangle 5"/>
          <p:cNvSpPr>
            <a:spLocks noChangeArrowheads="1"/>
          </p:cNvSpPr>
          <p:nvPr/>
        </p:nvSpPr>
        <p:spPr bwMode="auto">
          <a:xfrm>
            <a:off x="685800" y="1972270"/>
            <a:ext cx="7772400" cy="92333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700" b="1"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Trung</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với</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nước</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trung</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thành</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sự</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nghiệp</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dựng</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nước</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giữ</a:t>
            </a:r>
            <a:r>
              <a:rPr lang="en-US" sz="2700" spc="-30" dirty="0">
                <a:latin typeface="Times New Roman" pitchFamily="18" charset="0"/>
                <a:cs typeface="Times New Roman" pitchFamily="18" charset="0"/>
              </a:rPr>
              <a:t> </a:t>
            </a:r>
            <a:r>
              <a:rPr lang="en-US" sz="2700" spc="-30" dirty="0" err="1">
                <a:latin typeface="Times New Roman" pitchFamily="18" charset="0"/>
                <a:cs typeface="Times New Roman" pitchFamily="18" charset="0"/>
              </a:rPr>
              <a:t>nước</a:t>
            </a:r>
            <a:r>
              <a:rPr lang="en-US" sz="2700" spc="-30" dirty="0">
                <a:latin typeface="Times New Roman" pitchFamily="18" charset="0"/>
                <a:cs typeface="Times New Roman" pitchFamily="18" charset="0"/>
              </a:rPr>
              <a: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phấn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đấu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Đảng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r>
              <a:rPr lang="en-US" sz="2700" i="1" spc="-30" dirty="0">
                <a:latin typeface="Times New Roman" pitchFamily="18" charset="0"/>
                <a:cs typeface="Times New Roman" pitchFamily="18" charset="0"/>
              </a:rPr>
              <a:t> </a:t>
            </a:r>
            <a:endParaRPr lang="en-US" sz="2700" spc="-30" dirty="0">
              <a:latin typeface="Times New Roman" pitchFamily="18" charset="0"/>
              <a:cs typeface="Times New Roman" pitchFamily="18" charset="0"/>
            </a:endParaRPr>
          </a:p>
        </p:txBody>
      </p:sp>
      <p:sp>
        <p:nvSpPr>
          <p:cNvPr id="7" name="Rectangle 6"/>
          <p:cNvSpPr/>
          <p:nvPr/>
        </p:nvSpPr>
        <p:spPr>
          <a:xfrm>
            <a:off x="3276600" y="3067289"/>
            <a:ext cx="5181600" cy="1754326"/>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spc="-10" dirty="0">
                <a:latin typeface="Times New Roman" pitchFamily="18" charset="0"/>
                <a:cs typeface="Times New Roman" pitchFamily="18" charset="0"/>
              </a:rPr>
              <a:t>“</a:t>
            </a:r>
            <a:r>
              <a:rPr lang="en-US" sz="2700" spc="-10" dirty="0" err="1">
                <a:latin typeface="Times New Roman" pitchFamily="18" charset="0"/>
                <a:cs typeface="Times New Roman" pitchFamily="18" charset="0"/>
              </a:rPr>
              <a:t>Bao</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nhiêu</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lợi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ích</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đều</a:t>
            </a:r>
            <a:r>
              <a:rPr lang="en-US" sz="2700"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vì</a:t>
            </a:r>
            <a:r>
              <a:rPr lang="en-US" sz="2700" i="1"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dân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Bao</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nhiêu</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quyền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hạn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đều</a:t>
            </a:r>
            <a:r>
              <a:rPr lang="en-US" sz="2700"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của</a:t>
            </a:r>
            <a:r>
              <a:rPr lang="en-US" sz="2700" i="1"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dân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Nói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tóm</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lại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quyền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hành</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và</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lực</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lượng</a:t>
            </a:r>
            <a:r>
              <a:rPr lang="en-US" sz="2700"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đều</a:t>
            </a:r>
            <a:r>
              <a:rPr lang="en-US" sz="2700" i="1" spc="-10" dirty="0">
                <a:latin typeface="Times New Roman" pitchFamily="18" charset="0"/>
                <a:cs typeface="Times New Roman" pitchFamily="18" charset="0"/>
              </a:rPr>
              <a:t> ở </a:t>
            </a:r>
            <a:r>
              <a:rPr lang="en-US" sz="2700" i="1" spc="-10" dirty="0" err="1">
                <a:latin typeface="Times New Roman" pitchFamily="18" charset="0"/>
                <a:cs typeface="Times New Roman" pitchFamily="18" charset="0"/>
              </a:rPr>
              <a:t>nơi</a:t>
            </a:r>
            <a:r>
              <a:rPr lang="en-US" sz="2700" i="1" spc="-10" dirty="0">
                <a:latin typeface="Times New Roman" pitchFamily="18" charset="0"/>
                <a:cs typeface="Times New Roman" pitchFamily="18" charset="0"/>
              </a:rPr>
              <a:t> </a:t>
            </a:r>
            <a:r>
              <a:rPr lang="en-US" sz="2700" i="1" spc="-10" dirty="0" err="1">
                <a:latin typeface="Times New Roman" pitchFamily="18" charset="0"/>
                <a:cs typeface="Times New Roman" pitchFamily="18" charset="0"/>
              </a:rPr>
              <a:t>dân</a:t>
            </a:r>
            <a:r>
              <a:rPr lang="en-US" sz="2700" spc="-10" dirty="0">
                <a:latin typeface="Times New Roman" pitchFamily="18" charset="0"/>
                <a:cs typeface="Times New Roman" pitchFamily="18" charset="0"/>
              </a:rPr>
              <a:t>” </a:t>
            </a:r>
            <a:r>
              <a:rPr lang="en-US" sz="2000" i="1" spc="-10" dirty="0">
                <a:latin typeface="Times New Roman" pitchFamily="18" charset="0"/>
                <a:cs typeface="Times New Roman" pitchFamily="18" charset="0"/>
              </a:rPr>
              <a:t>- </a:t>
            </a:r>
            <a:r>
              <a:rPr lang="x-none" sz="2000" i="1" spc="-10">
                <a:latin typeface="Times New Roman" pitchFamily="18" charset="0"/>
                <a:cs typeface="Times New Roman" pitchFamily="18" charset="0"/>
              </a:rPr>
              <a:t>HCM</a:t>
            </a:r>
            <a:r>
              <a:rPr lang="en-US" sz="2000" i="1" spc="-10" dirty="0">
                <a:latin typeface="Times New Roman" pitchFamily="18" charset="0"/>
                <a:cs typeface="Times New Roman" pitchFamily="18" charset="0"/>
              </a:rPr>
              <a:t>,</a:t>
            </a:r>
            <a:r>
              <a:rPr lang="x-none" sz="2000" i="1" spc="-10">
                <a:latin typeface="Times New Roman" pitchFamily="18" charset="0"/>
                <a:cs typeface="Times New Roman" pitchFamily="18" charset="0"/>
              </a:rPr>
              <a:t> 2011, t.6, tr.232</a:t>
            </a:r>
            <a:endParaRPr lang="en-US" sz="2000" i="1" spc="-10" dirty="0">
              <a:latin typeface="Times New Roman" pitchFamily="18" charset="0"/>
              <a:cs typeface="Times New Roman" pitchFamily="18" charset="0"/>
            </a:endParaRPr>
          </a:p>
        </p:txBody>
      </p:sp>
      <p:sp>
        <p:nvSpPr>
          <p:cNvPr id="8" name="Rectangle 7"/>
          <p:cNvSpPr/>
          <p:nvPr/>
        </p:nvSpPr>
        <p:spPr>
          <a:xfrm>
            <a:off x="685800" y="1320969"/>
            <a:ext cx="7464724" cy="507831"/>
          </a:xfrm>
          <a:prstGeom prst="rect">
            <a:avLst/>
          </a:prstGeom>
          <a:solidFill>
            <a:schemeClr val="accent3">
              <a:lumMod val="60000"/>
              <a:lumOff val="40000"/>
            </a:schemeClr>
          </a:solidFill>
          <a:scene3d>
            <a:camera prst="orthographicFront"/>
            <a:lightRig rig="threePt" dir="t"/>
          </a:scene3d>
          <a:sp3d>
            <a:bevelT prst="relaxedInset"/>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Nội</a:t>
            </a:r>
            <a:r>
              <a:rPr lang="en-US" sz="2700" spc="-50" dirty="0">
                <a:latin typeface="Times New Roman" pitchFamily="18" charset="0"/>
                <a:cs typeface="Times New Roman" pitchFamily="18" charset="0"/>
              </a:rPr>
              <a:t> dung</a:t>
            </a:r>
          </a:p>
        </p:txBody>
      </p:sp>
      <p:sp>
        <p:nvSpPr>
          <p:cNvPr id="9" name="Rectangle 8"/>
          <p:cNvSpPr/>
          <p:nvPr/>
        </p:nvSpPr>
        <p:spPr>
          <a:xfrm>
            <a:off x="914400" y="4910316"/>
            <a:ext cx="7543800" cy="1261884"/>
          </a:xfrm>
          <a:prstGeom prst="rect">
            <a:avLst/>
          </a:prstGeom>
          <a:solidFill>
            <a:srgbClr val="FFFF99"/>
          </a:solidFill>
          <a:scene3d>
            <a:camera prst="orthographicFront"/>
            <a:lightRig rig="threePt" dir="t"/>
          </a:scene3d>
          <a:sp3d>
            <a:bevelT prst="relaxedInset"/>
          </a:sp3d>
        </p:spPr>
        <p:txBody>
          <a:bodyP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tiêu chuẩn số một của người cách mạng là quyết tâm suốt đời đấu tranh cho Đảng, cho cách mạng</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 HCM, 2011, t.11, tr.605</a:t>
            </a:r>
            <a:endParaRPr lang="en-US" sz="2800" i="1" dirty="0">
              <a:latin typeface="Times New Roman" pitchFamily="18" charset="0"/>
              <a:cs typeface="Times New Roman" pitchFamily="18" charset="0"/>
            </a:endParaRPr>
          </a:p>
        </p:txBody>
      </p:sp>
      <p:sp>
        <p:nvSpPr>
          <p:cNvPr id="10" name="Right Arrow 9"/>
          <p:cNvSpPr/>
          <p:nvPr/>
        </p:nvSpPr>
        <p:spPr>
          <a:xfrm>
            <a:off x="533400" y="5138916"/>
            <a:ext cx="304800" cy="762000"/>
          </a:xfrm>
          <a:prstGeom prst="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3048000"/>
            <a:ext cx="2524125" cy="180975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893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0-#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1000"/>
                                        <p:tgtEl>
                                          <p:spTgt spid="6"/>
                                        </p:tgtEl>
                                      </p:cBhvr>
                                    </p:animEffect>
                                  </p:childTnLst>
                                </p:cTn>
                              </p:par>
                            </p:childTnLst>
                          </p:cTn>
                        </p:par>
                        <p:par>
                          <p:cTn id="14" fill="hold" nodeType="afterGroup">
                            <p:stCondLst>
                              <p:cond delay="1000"/>
                            </p:stCondLst>
                            <p:childTnLst>
                              <p:par>
                                <p:cTn id="15" presetID="6" presetClass="entr" presetSubtype="32" fill="hold" nodeType="afterEffect">
                                  <p:stCondLst>
                                    <p:cond delay="1000"/>
                                  </p:stCondLst>
                                  <p:childTnLst>
                                    <p:set>
                                      <p:cBhvr>
                                        <p:cTn id="16" dur="1" fill="hold">
                                          <p:stCondLst>
                                            <p:cond delay="0"/>
                                          </p:stCondLst>
                                        </p:cTn>
                                        <p:tgtEl>
                                          <p:spTgt spid="35845"/>
                                        </p:tgtEl>
                                        <p:attrNameLst>
                                          <p:attrName>style.visibility</p:attrName>
                                        </p:attrNameLst>
                                      </p:cBhvr>
                                      <p:to>
                                        <p:strVal val="visible"/>
                                      </p:to>
                                    </p:set>
                                    <p:animEffect transition="in" filter="circle(out)">
                                      <p:cBhvr>
                                        <p:cTn id="17" dur="2000"/>
                                        <p:tgtEl>
                                          <p:spTgt spid="35845"/>
                                        </p:tgtEl>
                                      </p:cBhvr>
                                    </p:animEffect>
                                  </p:childTnLst>
                                </p:cTn>
                              </p:par>
                            </p:childTnLst>
                          </p:cTn>
                        </p:par>
                        <p:par>
                          <p:cTn id="18" fill="hold" nodeType="afterGroup">
                            <p:stCondLst>
                              <p:cond delay="4000"/>
                            </p:stCondLst>
                            <p:childTnLst>
                              <p:par>
                                <p:cTn id="19" presetID="21" presetClass="entr" presetSubtype="8" fill="hold"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heel(8)">
                                      <p:cBhvr>
                                        <p:cTn id="21" dur="20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Left)">
                                      <p:cBhvr>
                                        <p:cTn id="26" dur="500"/>
                                        <p:tgtEl>
                                          <p:spTgt spid="10"/>
                                        </p:tgtEl>
                                      </p:cBhvr>
                                    </p:animEffect>
                                  </p:childTnLst>
                                </p:cTn>
                              </p:par>
                            </p:childTnLst>
                          </p:cTn>
                        </p:par>
                        <p:par>
                          <p:cTn id="27" fill="hold" nodeType="afterGroup">
                            <p:stCondLst>
                              <p:cond delay="500"/>
                            </p:stCondLst>
                            <p:childTnLst>
                              <p:par>
                                <p:cTn id="28" presetID="21" presetClass="entr" presetSubtype="4" fill="hold"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4)">
                                      <p:cBhvr>
                                        <p:cTn id="3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1"/>
          <p:cNvSpPr>
            <a:spLocks noChangeArrowheads="1"/>
          </p:cNvSpPr>
          <p:nvPr/>
        </p:nvSpPr>
        <p:spPr bwMode="auto">
          <a:xfrm>
            <a:off x="685800" y="685800"/>
            <a:ext cx="76962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mặt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p>
        </p:txBody>
      </p:sp>
      <p:sp>
        <p:nvSpPr>
          <p:cNvPr id="3" name="Rectangle 2"/>
          <p:cNvSpPr/>
          <p:nvPr/>
        </p:nvSpPr>
        <p:spPr>
          <a:xfrm>
            <a:off x="685800" y="1331893"/>
            <a:ext cx="7696200" cy="954107"/>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biệt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a:t>
            </a:r>
            <a:endParaRPr lang="en-US" sz="2800" dirty="0">
              <a:latin typeface="Times New Roman" pitchFamily="18" charset="0"/>
              <a:cs typeface="Times New Roman" pitchFamily="18" charset="0"/>
            </a:endParaRPr>
          </a:p>
        </p:txBody>
      </p:sp>
      <p:sp>
        <p:nvSpPr>
          <p:cNvPr id="9" name="Rectangle 1"/>
          <p:cNvSpPr>
            <a:spLocks noChangeArrowheads="1"/>
          </p:cNvSpPr>
          <p:nvPr/>
        </p:nvSpPr>
        <p:spPr bwMode="auto">
          <a:xfrm>
            <a:off x="3352800" y="2402681"/>
            <a:ext cx="5029200" cy="3693319"/>
          </a:xfrm>
          <a:prstGeom prst="rect">
            <a:avLst/>
          </a:prstGeom>
          <a:solidFill>
            <a:srgbClr val="FFFF99"/>
          </a:solidFill>
          <a:ln w="9525">
            <a:noFill/>
            <a:miter lim="800000"/>
            <a:headEnd/>
            <a:tailEnd/>
          </a:ln>
          <a:scene3d>
            <a:camera prst="orthographicFront"/>
            <a:lightRig rig="threePt" dir="t"/>
          </a:scene3d>
          <a:sp3d>
            <a:bevelT prst="convex"/>
          </a:sp3d>
        </p:spPr>
        <p:txBody>
          <a:bodyPr anchor="ctr">
            <a:spAutoFit/>
          </a:bodyPr>
          <a:lstStyle/>
          <a:p>
            <a:pPr algn="just" eaLnBrk="0" hangingPunct="0">
              <a:defRPr/>
            </a:pPr>
            <a:r>
              <a:rPr lang="en-US" sz="2600" dirty="0">
                <a:latin typeface="Times New Roman" pitchFamily="18" charset="0"/>
                <a:cs typeface="Times New Roman" pitchFamily="18" charset="0"/>
              </a:rPr>
              <a:t>“</a:t>
            </a:r>
            <a:r>
              <a:rPr lang="en-US" sz="2600" dirty="0" err="1">
                <a:latin typeface="Times New Roman" pitchFamily="18" charset="0"/>
                <a:cs typeface="Times New Roman" pitchFamily="18" charset="0"/>
              </a:rPr>
              <a:t>Bọn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phong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kiến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ngày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xưa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nêu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ra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liêm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nhưng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bao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giờ</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lại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bắt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tuân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theo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để</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phụng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sự</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quyền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chúng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Ngày</a:t>
            </a:r>
            <a:r>
              <a:rPr lang="en-US" sz="2600" dirty="0">
                <a:latin typeface="Times New Roman" pitchFamily="18" charset="0"/>
                <a:cs typeface="Times New Roman" pitchFamily="18" charset="0"/>
              </a:rPr>
              <a:t> nay ta </a:t>
            </a:r>
            <a:r>
              <a:rPr lang="en-US" sz="2600" dirty="0" err="1">
                <a:latin typeface="Times New Roman" pitchFamily="18" charset="0"/>
                <a:cs typeface="Times New Roman" pitchFamily="18" charset="0"/>
              </a:rPr>
              <a:t>đề</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ra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kiệm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liêm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cán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bộ</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thực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hiện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gương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theo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để</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nước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400" i="1" dirty="0">
                <a:latin typeface="Times New Roman" pitchFamily="18" charset="0"/>
                <a:cs typeface="Times New Roman" pitchFamily="18" charset="0"/>
              </a:rPr>
              <a:t>- </a:t>
            </a:r>
            <a:r>
              <a:rPr lang="en-US" i="1" dirty="0">
                <a:latin typeface="Times New Roman" pitchFamily="18" charset="0"/>
                <a:cs typeface="Times New Roman" pitchFamily="18" charset="0"/>
              </a:rPr>
              <a:t>HCM, 2011, t.7, tr. 220</a:t>
            </a:r>
            <a:endParaRPr lang="en-US" sz="2400" i="1" dirty="0">
              <a:latin typeface="Times New Roman" pitchFamily="18" charset="0"/>
              <a:cs typeface="Times New Roman" pitchFamily="18" charset="0"/>
            </a:endParaRPr>
          </a:p>
        </p:txBody>
      </p:sp>
      <p:pic>
        <p:nvPicPr>
          <p:cNvPr id="1167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438400"/>
            <a:ext cx="2305050" cy="36576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351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nodeType="afterGroup">
                            <p:stCondLst>
                              <p:cond delay="750"/>
                            </p:stCondLst>
                            <p:childTnLst>
                              <p:par>
                                <p:cTn id="9" presetID="6" presetClass="entr" presetSubtype="16" fill="hold" nodeType="afterEffect">
                                  <p:stCondLst>
                                    <p:cond delay="1500"/>
                                  </p:stCondLst>
                                  <p:childTnLst>
                                    <p:set>
                                      <p:cBhvr>
                                        <p:cTn id="10" dur="1" fill="hold">
                                          <p:stCondLst>
                                            <p:cond delay="0"/>
                                          </p:stCondLst>
                                        </p:cTn>
                                        <p:tgtEl>
                                          <p:spTgt spid="116741"/>
                                        </p:tgtEl>
                                        <p:attrNameLst>
                                          <p:attrName>style.visibility</p:attrName>
                                        </p:attrNameLst>
                                      </p:cBhvr>
                                      <p:to>
                                        <p:strVal val="visible"/>
                                      </p:to>
                                    </p:set>
                                    <p:animEffect transition="in" filter="circle(in)">
                                      <p:cBhvr>
                                        <p:cTn id="11" dur="2000"/>
                                        <p:tgtEl>
                                          <p:spTgt spid="116741"/>
                                        </p:tgtEl>
                                      </p:cBhvr>
                                    </p:animEffect>
                                  </p:childTnLst>
                                </p:cTn>
                              </p:par>
                            </p:childTnLst>
                          </p:cTn>
                        </p:par>
                        <p:par>
                          <p:cTn id="12" fill="hold" nodeType="afterGroup">
                            <p:stCondLst>
                              <p:cond delay="4250"/>
                            </p:stCondLst>
                            <p:childTnLst>
                              <p:par>
                                <p:cTn id="13" presetID="21" presetClass="entr" presetSubtype="4" fill="hold" nodeType="afterEffect">
                                  <p:stCondLst>
                                    <p:cond delay="1500"/>
                                  </p:stCondLst>
                                  <p:childTnLst>
                                    <p:set>
                                      <p:cBhvr>
                                        <p:cTn id="14" dur="1" fill="hold">
                                          <p:stCondLst>
                                            <p:cond delay="0"/>
                                          </p:stCondLst>
                                        </p:cTn>
                                        <p:tgtEl>
                                          <p:spTgt spid="9"/>
                                        </p:tgtEl>
                                        <p:attrNameLst>
                                          <p:attrName>style.visibility</p:attrName>
                                        </p:attrNameLst>
                                      </p:cBhvr>
                                      <p:to>
                                        <p:strVal val="visible"/>
                                      </p:to>
                                    </p:set>
                                    <p:animEffect transition="in" filter="wheel(4)">
                                      <p:cBhvr>
                                        <p:cTn id="15"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1"/>
          <p:cNvSpPr>
            <a:spLocks noChangeArrowheads="1"/>
          </p:cNvSpPr>
          <p:nvPr/>
        </p:nvSpPr>
        <p:spPr bwMode="auto">
          <a:xfrm>
            <a:off x="685800" y="685800"/>
            <a:ext cx="76962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2 </a:t>
            </a:r>
            <a:r>
              <a:rPr lang="en-US" sz="2800" dirty="0" err="1">
                <a:latin typeface="Times New Roman" pitchFamily="18" charset="0"/>
                <a:cs typeface="Times New Roman" pitchFamily="18" charset="0"/>
              </a:rPr>
              <a:t>mặt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p>
        </p:txBody>
      </p:sp>
      <p:sp>
        <p:nvSpPr>
          <p:cNvPr id="3" name="Rectangle 2"/>
          <p:cNvSpPr/>
          <p:nvPr/>
        </p:nvSpPr>
        <p:spPr>
          <a:xfrm>
            <a:off x="685800" y="1295400"/>
            <a:ext cx="76962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biệt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a:t>
            </a:r>
            <a:endParaRPr lang="en-US" sz="2800" dirty="0">
              <a:latin typeface="Times New Roman" pitchFamily="18" charset="0"/>
              <a:cs typeface="Times New Roman" pitchFamily="18" charset="0"/>
            </a:endParaRPr>
          </a:p>
        </p:txBody>
      </p:sp>
      <p:sp>
        <p:nvSpPr>
          <p:cNvPr id="6" name="Rectangle 5"/>
          <p:cNvSpPr/>
          <p:nvPr/>
        </p:nvSpPr>
        <p:spPr>
          <a:xfrm>
            <a:off x="685800" y="1981200"/>
            <a:ext cx="76962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pháp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XD </a:t>
            </a:r>
            <a:r>
              <a:rPr lang="en-US" sz="2800" dirty="0" err="1">
                <a:latin typeface="Times New Roman" pitchFamily="18" charset="0"/>
                <a:cs typeface="Times New Roman" pitchFamily="18" charset="0"/>
              </a:rPr>
              <a:t>tổ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chức</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7" name="Rectangle 2"/>
          <p:cNvSpPr>
            <a:spLocks noChangeArrowheads="1"/>
          </p:cNvSpPr>
          <p:nvPr/>
        </p:nvSpPr>
        <p:spPr bwMode="auto">
          <a:xfrm>
            <a:off x="3733800" y="2667000"/>
            <a:ext cx="4572000" cy="3416320"/>
          </a:xfrm>
          <a:prstGeom prst="rect">
            <a:avLst/>
          </a:prstGeom>
          <a:solidFill>
            <a:srgbClr val="FFFF99"/>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Lấy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ngày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lẫn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những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Đảng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cuộc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t.12, tr. 672</a:t>
            </a: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43200"/>
            <a:ext cx="2819400" cy="1631960"/>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572001"/>
            <a:ext cx="2819400" cy="1524000"/>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750"/>
                                        <p:tgtEl>
                                          <p:spTgt spid="6"/>
                                        </p:tgtEl>
                                      </p:cBhvr>
                                    </p:animEffect>
                                  </p:childTnLst>
                                </p:cTn>
                              </p:par>
                            </p:childTnLst>
                          </p:cTn>
                        </p:par>
                        <p:par>
                          <p:cTn id="8" fill="hold" nodeType="afterGroup">
                            <p:stCondLst>
                              <p:cond delay="750"/>
                            </p:stCondLst>
                            <p:childTnLst>
                              <p:par>
                                <p:cTn id="9" presetID="6" presetClass="entr" presetSubtype="16" fill="hold" nodeType="afterEffect">
                                  <p:stCondLst>
                                    <p:cond delay="1000"/>
                                  </p:stCondLst>
                                  <p:childTnLst>
                                    <p:set>
                                      <p:cBhvr>
                                        <p:cTn id="10" dur="1" fill="hold">
                                          <p:stCondLst>
                                            <p:cond delay="0"/>
                                          </p:stCondLst>
                                        </p:cTn>
                                        <p:tgtEl>
                                          <p:spTgt spid="117762"/>
                                        </p:tgtEl>
                                        <p:attrNameLst>
                                          <p:attrName>style.visibility</p:attrName>
                                        </p:attrNameLst>
                                      </p:cBhvr>
                                      <p:to>
                                        <p:strVal val="visible"/>
                                      </p:to>
                                    </p:set>
                                    <p:animEffect transition="in" filter="circle(in)">
                                      <p:cBhvr>
                                        <p:cTn id="11" dur="2000"/>
                                        <p:tgtEl>
                                          <p:spTgt spid="117762"/>
                                        </p:tgtEl>
                                      </p:cBhvr>
                                    </p:animEffect>
                                  </p:childTnLst>
                                </p:cTn>
                              </p:par>
                            </p:childTnLst>
                          </p:cTn>
                        </p:par>
                        <p:par>
                          <p:cTn id="12" fill="hold" nodeType="afterGroup">
                            <p:stCondLst>
                              <p:cond delay="3750"/>
                            </p:stCondLst>
                            <p:childTnLst>
                              <p:par>
                                <p:cTn id="13" presetID="21" presetClass="entr" presetSubtype="4" fill="hold" nodeType="afterEffect">
                                  <p:stCondLst>
                                    <p:cond delay="1000"/>
                                  </p:stCondLst>
                                  <p:childTnLst>
                                    <p:set>
                                      <p:cBhvr>
                                        <p:cTn id="14" dur="1" fill="hold">
                                          <p:stCondLst>
                                            <p:cond delay="0"/>
                                          </p:stCondLst>
                                        </p:cTn>
                                        <p:tgtEl>
                                          <p:spTgt spid="117763"/>
                                        </p:tgtEl>
                                        <p:attrNameLst>
                                          <p:attrName>style.visibility</p:attrName>
                                        </p:attrNameLst>
                                      </p:cBhvr>
                                      <p:to>
                                        <p:strVal val="visible"/>
                                      </p:to>
                                    </p:set>
                                    <p:animEffect transition="in" filter="wheel(4)">
                                      <p:cBhvr>
                                        <p:cTn id="15" dur="2000"/>
                                        <p:tgtEl>
                                          <p:spTgt spid="117763"/>
                                        </p:tgtEl>
                                      </p:cBhvr>
                                    </p:animEffect>
                                  </p:childTnLst>
                                </p:cTn>
                              </p:par>
                            </p:childTnLst>
                          </p:cTn>
                        </p:par>
                        <p:par>
                          <p:cTn id="16" fill="hold" nodeType="afterGroup">
                            <p:stCondLst>
                              <p:cond delay="6750"/>
                            </p:stCondLst>
                            <p:childTnLst>
                              <p:par>
                                <p:cTn id="17" presetID="5" presetClass="entr" presetSubtype="10" fill="hold" nodeType="afterEffect">
                                  <p:stCondLst>
                                    <p:cond delay="125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2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85800" y="16764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Nói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đôi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làm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nêu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gương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đạo</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đức</a:t>
            </a:r>
            <a:endParaRPr lang="en-US" sz="2800" dirty="0">
              <a:latin typeface="Times New Roman" pitchFamily="18" charset="0"/>
              <a:cs typeface="Times New Roman" pitchFamily="18" charset="0"/>
            </a:endParaRPr>
          </a:p>
        </p:txBody>
      </p:sp>
      <p:sp>
        <p:nvSpPr>
          <p:cNvPr id="11" name="Rectangle 10"/>
          <p:cNvSpPr>
            <a:spLocks noChangeArrowheads="1"/>
          </p:cNvSpPr>
          <p:nvPr/>
        </p:nvSpPr>
        <p:spPr bwMode="auto">
          <a:xfrm>
            <a:off x="685800" y="685800"/>
            <a:ext cx="7772400" cy="830997"/>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3.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nguyên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tắc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xây</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dựng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endParaRPr lang="en-US" sz="2400" spc="-50" dirty="0">
              <a:latin typeface="Times New Roman" pitchFamily="18" charset="0"/>
              <a:cs typeface="Times New Roman" pitchFamily="18" charset="0"/>
            </a:endParaRPr>
          </a:p>
        </p:txBody>
      </p:sp>
      <p:sp>
        <p:nvSpPr>
          <p:cNvPr id="12" name="Rectangle 1"/>
          <p:cNvSpPr>
            <a:spLocks noChangeArrowheads="1"/>
          </p:cNvSpPr>
          <p:nvPr/>
        </p:nvSpPr>
        <p:spPr bwMode="auto">
          <a:xfrm>
            <a:off x="685800" y="237238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x-none" sz="2800" b="1" i="1">
                <a:latin typeface="Times New Roman" pitchFamily="18" charset="0"/>
                <a:cs typeface="Times New Roman" pitchFamily="18" charset="0"/>
              </a:rPr>
              <a:t>b. Xây đi đôi với chống</a:t>
            </a:r>
            <a:endParaRPr lang="en-US" sz="2800" dirty="0">
              <a:latin typeface="Times New Roman" pitchFamily="18" charset="0"/>
              <a:cs typeface="Times New Roman" pitchFamily="18" charset="0"/>
            </a:endParaRPr>
          </a:p>
        </p:txBody>
      </p:sp>
      <p:sp>
        <p:nvSpPr>
          <p:cNvPr id="13" name="Rectangle 7"/>
          <p:cNvSpPr>
            <a:spLocks noChangeArrowheads="1"/>
          </p:cNvSpPr>
          <p:nvPr/>
        </p:nvSpPr>
        <p:spPr bwMode="auto">
          <a:xfrm>
            <a:off x="685800" y="3048000"/>
            <a:ext cx="77724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800" dirty="0">
                <a:latin typeface="Times New Roman" pitchFamily="18" charset="0"/>
                <a:cs typeface="Times New Roman" pitchFamily="18" charset="0"/>
              </a:rPr>
              <a:t>- GD </a:t>
            </a:r>
            <a:r>
              <a:rPr lang="en-US" sz="2800" dirty="0" err="1">
                <a:latin typeface="Times New Roman" pitchFamily="18" charset="0"/>
                <a:cs typeface="Times New Roman" pitchFamily="18" charset="0"/>
              </a:rPr>
              <a:t>phẩm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từ</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trường</a:t>
            </a:r>
            <a:r>
              <a:rPr lang="en-US" sz="2800" dirty="0">
                <a:latin typeface="Times New Roman" pitchFamily="18" charset="0"/>
                <a:cs typeface="Times New Roman" pitchFamily="18" charset="0"/>
              </a:rPr>
              <a:t>- XH</a:t>
            </a:r>
          </a:p>
        </p:txBody>
      </p:sp>
      <p:sp>
        <p:nvSpPr>
          <p:cNvPr id="14" name="Rectangle 4"/>
          <p:cNvSpPr>
            <a:spLocks noChangeArrowheads="1"/>
          </p:cNvSpPr>
          <p:nvPr/>
        </p:nvSpPr>
        <p:spPr bwMode="auto">
          <a:xfrm>
            <a:off x="3657600" y="3657600"/>
            <a:ext cx="4800600" cy="2523768"/>
          </a:xfrm>
          <a:prstGeom prst="rect">
            <a:avLst/>
          </a:prstGeom>
          <a:solidFill>
            <a:srgbClr val="92D050"/>
          </a:solidFill>
          <a:ln w="9525">
            <a:noFill/>
            <a:miter lim="800000"/>
            <a:headEnd/>
            <a:tailEnd/>
          </a:ln>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trường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chỉ</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còn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ngoài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hội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giúp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trường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hơn</a:t>
            </a:r>
            <a:r>
              <a:rPr lang="en-US" sz="2800" dirty="0">
                <a:latin typeface="Times New Roman" pitchFamily="18" charset="0"/>
                <a:cs typeface="Times New Roman" pitchFamily="18" charset="0"/>
              </a:rPr>
              <a:t>” </a:t>
            </a:r>
            <a:r>
              <a:rPr lang="en-US" i="1" dirty="0">
                <a:latin typeface="Times New Roman" pitchFamily="18" charset="0"/>
                <a:cs typeface="Times New Roman" pitchFamily="18" charset="0"/>
              </a:rPr>
              <a:t>- HCM, t.10, tr.591</a:t>
            </a:r>
          </a:p>
        </p:txBody>
      </p:sp>
      <p:pic>
        <p:nvPicPr>
          <p:cNvPr id="1187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773488"/>
            <a:ext cx="2847975" cy="24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0431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75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750" fill="hold"/>
                                        <p:tgtEl>
                                          <p:spTgt spid="13"/>
                                        </p:tgtEl>
                                        <p:attrNameLst>
                                          <p:attrName>ppt_x</p:attrName>
                                        </p:attrNameLst>
                                      </p:cBhvr>
                                      <p:tavLst>
                                        <p:tav tm="0">
                                          <p:val>
                                            <p:strVal val="0-#ppt_w/2"/>
                                          </p:val>
                                        </p:tav>
                                        <p:tav tm="100000">
                                          <p:val>
                                            <p:strVal val="#ppt_x"/>
                                          </p:val>
                                        </p:tav>
                                      </p:tavLst>
                                    </p:anim>
                                    <p:anim calcmode="lin" valueType="num">
                                      <p:cBhvr additive="base">
                                        <p:cTn id="13" dur="750" fill="hold"/>
                                        <p:tgtEl>
                                          <p:spTgt spid="1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750"/>
                            </p:stCondLst>
                            <p:childTnLst>
                              <p:par>
                                <p:cTn id="15" presetID="6" presetClass="entr" presetSubtype="32" fill="hold" nodeType="afterEffect">
                                  <p:stCondLst>
                                    <p:cond delay="1250"/>
                                  </p:stCondLst>
                                  <p:childTnLst>
                                    <p:set>
                                      <p:cBhvr>
                                        <p:cTn id="16" dur="1" fill="hold">
                                          <p:stCondLst>
                                            <p:cond delay="0"/>
                                          </p:stCondLst>
                                        </p:cTn>
                                        <p:tgtEl>
                                          <p:spTgt spid="118787"/>
                                        </p:tgtEl>
                                        <p:attrNameLst>
                                          <p:attrName>style.visibility</p:attrName>
                                        </p:attrNameLst>
                                      </p:cBhvr>
                                      <p:to>
                                        <p:strVal val="visible"/>
                                      </p:to>
                                    </p:set>
                                    <p:animEffect transition="in" filter="circle(out)">
                                      <p:cBhvr>
                                        <p:cTn id="17" dur="2000"/>
                                        <p:tgtEl>
                                          <p:spTgt spid="118787"/>
                                        </p:tgtEl>
                                      </p:cBhvr>
                                    </p:animEffect>
                                  </p:childTnLst>
                                </p:cTn>
                              </p:par>
                            </p:childTnLst>
                          </p:cTn>
                        </p:par>
                        <p:par>
                          <p:cTn id="18" fill="hold" nodeType="afterGroup">
                            <p:stCondLst>
                              <p:cond delay="4000"/>
                            </p:stCondLst>
                            <p:childTnLst>
                              <p:par>
                                <p:cTn id="19" presetID="16" presetClass="entr" presetSubtype="21" fill="hold" nodeType="afterEffect">
                                  <p:stCondLst>
                                    <p:cond delay="125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9" name="Rectangle 6"/>
          <p:cNvSpPr>
            <a:spLocks noChangeArrowheads="1"/>
          </p:cNvSpPr>
          <p:nvPr/>
        </p:nvSpPr>
        <p:spPr bwMode="auto">
          <a:xfrm>
            <a:off x="609600" y="609600"/>
            <a:ext cx="78486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700" b="1" i="1" dirty="0">
                <a:latin typeface="Times New Roman" pitchFamily="18" charset="0"/>
                <a:cs typeface="Times New Roman" pitchFamily="18" charset="0"/>
              </a:rPr>
              <a:t>b. </a:t>
            </a:r>
            <a:r>
              <a:rPr lang="en-US" sz="2700" b="1" i="1" dirty="0" err="1">
                <a:latin typeface="Times New Roman" pitchFamily="18" charset="0"/>
                <a:cs typeface="Times New Roman" pitchFamily="18" charset="0"/>
              </a:rPr>
              <a:t>Xây</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đi</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đôi</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với</a:t>
            </a:r>
            <a:r>
              <a:rPr lang="en-US" sz="2700" b="1" i="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chống</a:t>
            </a:r>
            <a:endParaRPr lang="en-US" sz="2700" dirty="0">
              <a:latin typeface="Times New Roman" pitchFamily="18" charset="0"/>
              <a:cs typeface="Times New Roman" pitchFamily="18" charset="0"/>
            </a:endParaRPr>
          </a:p>
        </p:txBody>
      </p:sp>
      <p:sp>
        <p:nvSpPr>
          <p:cNvPr id="38920" name="Rectangle 7"/>
          <p:cNvSpPr>
            <a:spLocks noChangeArrowheads="1"/>
          </p:cNvSpPr>
          <p:nvPr/>
        </p:nvSpPr>
        <p:spPr bwMode="auto">
          <a:xfrm>
            <a:off x="609600" y="121920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 GD </a:t>
            </a:r>
            <a:r>
              <a:rPr lang="en-US" sz="2700" dirty="0" err="1">
                <a:latin typeface="Times New Roman" pitchFamily="18" charset="0"/>
                <a:cs typeface="Times New Roman" pitchFamily="18" charset="0"/>
              </a:rPr>
              <a:t>phẩm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mới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từ</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trường</a:t>
            </a:r>
            <a:r>
              <a:rPr lang="en-US" sz="2700" dirty="0">
                <a:latin typeface="Times New Roman" pitchFamily="18" charset="0"/>
                <a:cs typeface="Times New Roman" pitchFamily="18" charset="0"/>
              </a:rPr>
              <a:t>- XH</a:t>
            </a:r>
          </a:p>
        </p:txBody>
      </p:sp>
      <p:sp>
        <p:nvSpPr>
          <p:cNvPr id="38921" name="Rectangle 8"/>
          <p:cNvSpPr>
            <a:spLocks noChangeArrowheads="1"/>
          </p:cNvSpPr>
          <p:nvPr/>
        </p:nvSpPr>
        <p:spPr bwMode="auto">
          <a:xfrm>
            <a:off x="609600" y="182880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Chống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xấu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quét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nghĩa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endParaRPr lang="en-US" sz="2700" dirty="0">
              <a:latin typeface="Times New Roman" pitchFamily="18" charset="0"/>
              <a:cs typeface="Times New Roman" pitchFamily="18" charset="0"/>
            </a:endParaRPr>
          </a:p>
        </p:txBody>
      </p:sp>
      <p:sp>
        <p:nvSpPr>
          <p:cNvPr id="5" name="Rectangle 1"/>
          <p:cNvSpPr>
            <a:spLocks noChangeArrowheads="1"/>
          </p:cNvSpPr>
          <p:nvPr/>
        </p:nvSpPr>
        <p:spPr bwMode="auto">
          <a:xfrm>
            <a:off x="3048000" y="2438400"/>
            <a:ext cx="5334000" cy="2677656"/>
          </a:xfrm>
          <a:prstGeom prst="rect">
            <a:avLst/>
          </a:prstGeom>
          <a:solidFill>
            <a:srgbClr val="FFFF99"/>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Loại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địch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thứ</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nghĩa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tư</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tưởng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tiểu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tư</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sản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còn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ẩn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nấp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mỗi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chúng</a:t>
            </a:r>
            <a:r>
              <a:rPr lang="en-US" sz="2700" dirty="0">
                <a:latin typeface="Times New Roman" pitchFamily="18" charset="0"/>
                <a:cs typeface="Times New Roman" pitchFamily="18" charset="0"/>
              </a:rPr>
              <a:t> ta. </a:t>
            </a:r>
            <a:r>
              <a:rPr lang="en-US" sz="2700" dirty="0" err="1">
                <a:latin typeface="Times New Roman" pitchFamily="18" charset="0"/>
                <a:cs typeface="Times New Roman" pitchFamily="18" charset="0"/>
              </a:rPr>
              <a:t>Nó</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chờ</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dịp</a:t>
            </a:r>
            <a:r>
              <a:rPr lang="en-US" sz="2700" dirty="0">
                <a:latin typeface="Times New Roman" pitchFamily="18" charset="0"/>
                <a:cs typeface="Times New Roman" pitchFamily="18" charset="0"/>
              </a:rPr>
              <a:t> - </a:t>
            </a:r>
            <a:r>
              <a:rPr lang="en-US" sz="2700" dirty="0" err="1">
                <a:latin typeface="Times New Roman" pitchFamily="18" charset="0"/>
                <a:cs typeface="Times New Roman" pitchFamily="18" charset="0"/>
              </a:rPr>
              <a:t>hoặc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dịp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hoặc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dịp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thắng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lợi</a:t>
            </a:r>
            <a:r>
              <a:rPr lang="en-US" sz="2700" dirty="0">
                <a:latin typeface="Times New Roman" pitchFamily="18" charset="0"/>
                <a:cs typeface="Times New Roman" pitchFamily="18" charset="0"/>
              </a:rPr>
              <a:t> - </a:t>
            </a:r>
            <a:r>
              <a:rPr lang="en-US" sz="2700" dirty="0" err="1">
                <a:latin typeface="Times New Roman" pitchFamily="18" charset="0"/>
                <a:cs typeface="Times New Roman" pitchFamily="18" charset="0"/>
              </a:rPr>
              <a:t>để</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ngóc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đầu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dậy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Nó</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bạn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đồng</a:t>
            </a:r>
            <a:r>
              <a:rPr lang="en-US" sz="2700" dirty="0">
                <a:latin typeface="Times New Roman" pitchFamily="18" charset="0"/>
                <a:cs typeface="Times New Roman" pitchFamily="18" charset="0"/>
              </a:rPr>
              <a:t> minh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hai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kẻ</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địch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kia</a:t>
            </a:r>
            <a:r>
              <a:rPr lang="en-US" sz="2700" dirty="0">
                <a:latin typeface="Times New Roman" pitchFamily="18" charset="0"/>
                <a:cs typeface="Times New Roman" pitchFamily="18" charset="0"/>
              </a:rPr>
              <a:t>”</a:t>
            </a:r>
          </a:p>
        </p:txBody>
      </p:sp>
      <p:pic>
        <p:nvPicPr>
          <p:cNvPr id="6" name="Picture 5" descr="D:\anh\đạo đức cách mạng.jpg"/>
          <p:cNvPicPr>
            <a:picLocks noChangeAspect="1" noChangeArrowheads="1"/>
          </p:cNvPicPr>
          <p:nvPr/>
        </p:nvPicPr>
        <p:blipFill>
          <a:blip r:embed="rId2" cstate="print"/>
          <a:srcRect/>
          <a:stretch>
            <a:fillRect/>
          </a:stretch>
        </p:blipFill>
        <p:spPr bwMode="auto">
          <a:xfrm>
            <a:off x="685800" y="2438400"/>
            <a:ext cx="2209800" cy="2601456"/>
          </a:xfrm>
          <a:prstGeom prst="rect">
            <a:avLst/>
          </a:prstGeom>
          <a:noFill/>
          <a:scene3d>
            <a:camera prst="orthographicFront"/>
            <a:lightRig rig="threePt" dir="t"/>
          </a:scene3d>
          <a:sp3d>
            <a:bevelT prst="slope"/>
          </a:sp3d>
        </p:spPr>
      </p:pic>
      <p:sp>
        <p:nvSpPr>
          <p:cNvPr id="2" name="Rectangle 1"/>
          <p:cNvSpPr/>
          <p:nvPr/>
        </p:nvSpPr>
        <p:spPr>
          <a:xfrm>
            <a:off x="685800" y="5218093"/>
            <a:ext cx="7696200" cy="954107"/>
          </a:xfrm>
          <a:prstGeom prst="rect">
            <a:avLst/>
          </a:prstGeom>
          <a:solidFill>
            <a:schemeClr val="accent3">
              <a:lumMod val="60000"/>
              <a:lumOff val="40000"/>
            </a:schemeClr>
          </a:solidFill>
          <a:scene3d>
            <a:camera prst="orthographicFront"/>
            <a:lightRig rig="threePt" dir="t"/>
          </a:scene3d>
          <a:sp3d>
            <a:bevelT w="139700" prst="cross"/>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Đấu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tranh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chủ</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giày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xéo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ích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i="1" dirty="0">
                <a:latin typeface="Times New Roman" pitchFamily="18" charset="0"/>
                <a:cs typeface="Times New Roman" pitchFamily="18" charset="0"/>
              </a:rPr>
              <a:t>- </a:t>
            </a:r>
            <a:r>
              <a:rPr lang="x-none" i="1">
                <a:latin typeface="Times New Roman" pitchFamily="18" charset="0"/>
                <a:cs typeface="Times New Roman" pitchFamily="18" charset="0"/>
              </a:rPr>
              <a:t>HCM, 2011, t.11, tr.610</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3703304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8921"/>
                                        </p:tgtEl>
                                        <p:attrNameLst>
                                          <p:attrName>style.visibility</p:attrName>
                                        </p:attrNameLst>
                                      </p:cBhvr>
                                      <p:to>
                                        <p:strVal val="visible"/>
                                      </p:to>
                                    </p:set>
                                    <p:anim calcmode="lin" valueType="num">
                                      <p:cBhvr additive="base">
                                        <p:cTn id="7" dur="750" fill="hold"/>
                                        <p:tgtEl>
                                          <p:spTgt spid="38921"/>
                                        </p:tgtEl>
                                        <p:attrNameLst>
                                          <p:attrName>ppt_x</p:attrName>
                                        </p:attrNameLst>
                                      </p:cBhvr>
                                      <p:tavLst>
                                        <p:tav tm="0">
                                          <p:val>
                                            <p:strVal val="0-#ppt_w/2"/>
                                          </p:val>
                                        </p:tav>
                                        <p:tav tm="100000">
                                          <p:val>
                                            <p:strVal val="#ppt_x"/>
                                          </p:val>
                                        </p:tav>
                                      </p:tavLst>
                                    </p:anim>
                                    <p:anim calcmode="lin" valueType="num">
                                      <p:cBhvr additive="base">
                                        <p:cTn id="8" dur="750" fill="hold"/>
                                        <p:tgtEl>
                                          <p:spTgt spid="3892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1" presetClass="entr" presetSubtype="4" fill="hold" nodeType="after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heel(4)">
                                      <p:cBhvr>
                                        <p:cTn id="12" dur="1500"/>
                                        <p:tgtEl>
                                          <p:spTgt spid="6"/>
                                        </p:tgtEl>
                                      </p:cBhvr>
                                    </p:animEffect>
                                  </p:childTnLst>
                                </p:cTn>
                              </p:par>
                            </p:childTnLst>
                          </p:cTn>
                        </p:par>
                        <p:par>
                          <p:cTn id="13" fill="hold" nodeType="afterGroup">
                            <p:stCondLst>
                              <p:cond delay="3250"/>
                            </p:stCondLst>
                            <p:childTnLst>
                              <p:par>
                                <p:cTn id="14" presetID="10" presetClass="entr" presetSubtype="0" fill="hold" nodeType="after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0"/>
                                        <p:tgtEl>
                                          <p:spTgt spid="5"/>
                                        </p:tgtEl>
                                      </p:cBhvr>
                                    </p:animEffect>
                                  </p:childTnLst>
                                </p:cTn>
                              </p:par>
                            </p:childTnLst>
                          </p:cTn>
                        </p:par>
                        <p:par>
                          <p:cTn id="17" fill="hold" nodeType="afterGroup">
                            <p:stCondLst>
                              <p:cond delay="6250"/>
                            </p:stCondLst>
                            <p:childTnLst>
                              <p:par>
                                <p:cTn id="18" presetID="42" presetClass="entr" presetSubtype="0" fill="hold" nodeType="afterEffect">
                                  <p:stCondLst>
                                    <p:cond delay="20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750"/>
                                        <p:tgtEl>
                                          <p:spTgt spid="2"/>
                                        </p:tgtEl>
                                      </p:cBhvr>
                                    </p:animEffect>
                                    <p:anim calcmode="lin" valueType="num">
                                      <p:cBhvr>
                                        <p:cTn id="21" dur="1750" fill="hold"/>
                                        <p:tgtEl>
                                          <p:spTgt spid="2"/>
                                        </p:tgtEl>
                                        <p:attrNameLst>
                                          <p:attrName>ppt_x</p:attrName>
                                        </p:attrNameLst>
                                      </p:cBhvr>
                                      <p:tavLst>
                                        <p:tav tm="0">
                                          <p:val>
                                            <p:strVal val="#ppt_x"/>
                                          </p:val>
                                        </p:tav>
                                        <p:tav tm="100000">
                                          <p:val>
                                            <p:strVal val="#ppt_x"/>
                                          </p:val>
                                        </p:tav>
                                      </p:tavLst>
                                    </p:anim>
                                    <p:anim calcmode="lin" valueType="num">
                                      <p:cBhvr>
                                        <p:cTn id="22" dur="1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1"/>
          <p:cNvSpPr>
            <a:spLocks noChangeArrowheads="1"/>
          </p:cNvSpPr>
          <p:nvPr/>
        </p:nvSpPr>
        <p:spPr bwMode="auto">
          <a:xfrm>
            <a:off x="685800" y="1828800"/>
            <a:ext cx="7772400" cy="954107"/>
          </a:xfrm>
          <a:prstGeom prst="rect">
            <a:avLst/>
          </a:prstGeom>
          <a:solidFill>
            <a:schemeClr val="accent6">
              <a:lumMod val="20000"/>
              <a:lumOff val="8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thành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trào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huy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vai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trò</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dư</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luận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hội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biểu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dương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tốt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phê</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xấu</a:t>
            </a:r>
            <a:endParaRPr lang="en-US" sz="2700" dirty="0">
              <a:latin typeface="Times New Roman" pitchFamily="18" charset="0"/>
              <a:cs typeface="Times New Roman" pitchFamily="18" charset="0"/>
            </a:endParaRPr>
          </a:p>
        </p:txBody>
      </p:sp>
      <p:sp>
        <p:nvSpPr>
          <p:cNvPr id="38920" name="Rectangle 7"/>
          <p:cNvSpPr>
            <a:spLocks noChangeArrowheads="1"/>
          </p:cNvSpPr>
          <p:nvPr/>
        </p:nvSpPr>
        <p:spPr bwMode="auto">
          <a:xfrm>
            <a:off x="685800" y="609600"/>
            <a:ext cx="7772400"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 GD </a:t>
            </a:r>
            <a:r>
              <a:rPr lang="en-US" sz="2700" dirty="0" err="1">
                <a:latin typeface="Times New Roman" pitchFamily="18" charset="0"/>
                <a:cs typeface="Times New Roman" pitchFamily="18" charset="0"/>
              </a:rPr>
              <a:t>phẩm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mới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từ</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đình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trường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hội</a:t>
            </a:r>
            <a:endParaRPr lang="en-US" sz="2700" dirty="0">
              <a:latin typeface="Times New Roman" pitchFamily="18" charset="0"/>
              <a:cs typeface="Times New Roman" pitchFamily="18" charset="0"/>
            </a:endParaRPr>
          </a:p>
        </p:txBody>
      </p:sp>
      <p:sp>
        <p:nvSpPr>
          <p:cNvPr id="38921" name="Rectangle 8"/>
          <p:cNvSpPr>
            <a:spLocks noChangeArrowheads="1"/>
          </p:cNvSpPr>
          <p:nvPr/>
        </p:nvSpPr>
        <p:spPr bwMode="auto">
          <a:xfrm>
            <a:off x="685800" y="1219200"/>
            <a:ext cx="7772400"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Chống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xấu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quét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nghĩa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endParaRPr lang="en-US" sz="2700" dirty="0">
              <a:latin typeface="Times New Roman" pitchFamily="18" charset="0"/>
              <a:cs typeface="Times New Roman" pitchFamily="18" charset="0"/>
            </a:endParaRPr>
          </a:p>
        </p:txBody>
      </p:sp>
      <p:sp>
        <p:nvSpPr>
          <p:cNvPr id="6" name="Rectangle 5"/>
          <p:cNvSpPr/>
          <p:nvPr/>
        </p:nvSpPr>
        <p:spPr>
          <a:xfrm>
            <a:off x="685800" y="5638800"/>
            <a:ext cx="7772400" cy="523220"/>
          </a:xfrm>
          <a:prstGeom prst="rect">
            <a:avLst/>
          </a:prstGeom>
          <a:solidFill>
            <a:srgbClr val="92D050"/>
          </a:solidFill>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Yêu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xe</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như</a:t>
            </a: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quý</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xăng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như</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máu</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HCM, t.7, tr. 58</a:t>
            </a:r>
          </a:p>
        </p:txBody>
      </p:sp>
      <p:sp>
        <p:nvSpPr>
          <p:cNvPr id="7" name="Rectangle 5"/>
          <p:cNvSpPr>
            <a:spLocks noChangeArrowheads="1"/>
          </p:cNvSpPr>
          <p:nvPr/>
        </p:nvSpPr>
        <p:spPr bwMode="auto">
          <a:xfrm>
            <a:off x="3886200" y="3962400"/>
            <a:ext cx="4572000" cy="523220"/>
          </a:xfrm>
          <a:prstGeom prst="rect">
            <a:avLst/>
          </a:prstGeom>
          <a:solidFill>
            <a:schemeClr val="accent3">
              <a:lumMod val="60000"/>
              <a:lumOff val="40000"/>
            </a:schemeClr>
          </a:solidFill>
          <a:ln w="9525">
            <a:noFill/>
            <a:miter lim="800000"/>
            <a:headEnd/>
            <a:tailEnd/>
          </a:ln>
          <a:scene3d>
            <a:camera prst="orthographicFront"/>
            <a:lightRig rig="threePt" dir="t"/>
          </a:scene3d>
          <a:sp3d>
            <a:bevelT prst="convex"/>
          </a:sp3d>
        </p:spPr>
        <p:txBody>
          <a:bodyPr>
            <a:spAutoFit/>
          </a:bodyPr>
          <a:lstStyle/>
          <a:p>
            <a:pPr algn="ctr">
              <a:defRPr/>
            </a:pPr>
            <a:r>
              <a:rPr lang="fr-FR" sz="2700" dirty="0">
                <a:latin typeface="Times New Roman" pitchFamily="18" charset="0"/>
                <a:cs typeface="Times New Roman" pitchFamily="18" charset="0"/>
              </a:rPr>
              <a:t>“</a:t>
            </a:r>
            <a:r>
              <a:rPr lang="fr-FR" sz="2700" dirty="0" err="1">
                <a:latin typeface="Times New Roman" pitchFamily="18" charset="0"/>
                <a:cs typeface="Times New Roman" pitchFamily="18" charset="0"/>
              </a:rPr>
              <a:t>Lương</a:t>
            </a:r>
            <a:r>
              <a:rPr lang="fr-FR" sz="2700" dirty="0">
                <a:latin typeface="Times New Roman" pitchFamily="18" charset="0"/>
                <a:cs typeface="Times New Roman" pitchFamily="18" charset="0"/>
              </a:rPr>
              <a:t> y </a:t>
            </a:r>
            <a:r>
              <a:rPr lang="fr-FR" sz="2700" dirty="0" err="1">
                <a:latin typeface="Times New Roman" pitchFamily="18" charset="0"/>
                <a:cs typeface="Times New Roman" pitchFamily="18" charset="0"/>
              </a:rPr>
              <a:t>kiêm</a:t>
            </a:r>
            <a:r>
              <a:rPr lang="fr-FR" sz="2700" dirty="0">
                <a:latin typeface="Times New Roman" pitchFamily="18" charset="0"/>
                <a:cs typeface="Times New Roman" pitchFamily="18" charset="0"/>
              </a:rPr>
              <a:t> </a:t>
            </a:r>
            <a:r>
              <a:rPr lang="fr-FR" sz="2700" dirty="0" err="1">
                <a:latin typeface="Times New Roman" pitchFamily="18" charset="0"/>
                <a:cs typeface="Times New Roman" pitchFamily="18" charset="0"/>
              </a:rPr>
              <a:t>từ</a:t>
            </a:r>
            <a:r>
              <a:rPr lang="fr-FR" sz="2700" dirty="0">
                <a:latin typeface="Times New Roman" pitchFamily="18" charset="0"/>
                <a:cs typeface="Times New Roman" pitchFamily="18" charset="0"/>
              </a:rPr>
              <a:t> </a:t>
            </a:r>
            <a:r>
              <a:rPr lang="fr-FR" sz="2700" dirty="0" err="1">
                <a:latin typeface="Times New Roman" pitchFamily="18" charset="0"/>
                <a:cs typeface="Times New Roman" pitchFamily="18" charset="0"/>
              </a:rPr>
              <a:t>mẫu</a:t>
            </a:r>
            <a:r>
              <a:rPr lang="fr-FR" sz="2700" dirty="0">
                <a:latin typeface="Times New Roman" pitchFamily="18" charset="0"/>
                <a:cs typeface="Times New Roman" pitchFamily="18" charset="0"/>
              </a:rPr>
              <a:t>”</a:t>
            </a:r>
            <a:endParaRPr lang="en-US" sz="2700" dirty="0">
              <a:latin typeface="Times New Roman" pitchFamily="18" charset="0"/>
              <a:cs typeface="Times New Roman" pitchFamily="18" charset="0"/>
            </a:endParaRPr>
          </a:p>
        </p:txBody>
      </p:sp>
      <p:sp>
        <p:nvSpPr>
          <p:cNvPr id="8" name="Rectangle 7"/>
          <p:cNvSpPr>
            <a:spLocks noChangeArrowheads="1"/>
          </p:cNvSpPr>
          <p:nvPr/>
        </p:nvSpPr>
        <p:spPr bwMode="auto">
          <a:xfrm>
            <a:off x="685800" y="4608493"/>
            <a:ext cx="7772400" cy="954107"/>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pt-BR" sz="2700" dirty="0">
                <a:latin typeface="Times New Roman" pitchFamily="18" charset="0"/>
                <a:cs typeface="Times New Roman" pitchFamily="18" charset="0"/>
              </a:rPr>
              <a:t>“Các cháu thanh niên gái cũng như trai hãy thực hiện tốt “Ba sẵn sàng” </a:t>
            </a:r>
            <a:r>
              <a:rPr lang="pt-BR" sz="2000" dirty="0">
                <a:latin typeface="Times New Roman" pitchFamily="18" charset="0"/>
                <a:cs typeface="Times New Roman" pitchFamily="18" charset="0"/>
              </a:rPr>
              <a:t>- HCM, t.14, tr.578</a:t>
            </a:r>
            <a:endParaRPr lang="en-US" sz="2000" dirty="0">
              <a:latin typeface="Times New Roman" pitchFamily="18" charset="0"/>
              <a:cs typeface="Times New Roman" pitchFamily="18" charset="0"/>
            </a:endParaRPr>
          </a:p>
        </p:txBody>
      </p:sp>
      <p:sp>
        <p:nvSpPr>
          <p:cNvPr id="9" name="Rectangle 8"/>
          <p:cNvSpPr>
            <a:spLocks noChangeArrowheads="1"/>
          </p:cNvSpPr>
          <p:nvPr/>
        </p:nvSpPr>
        <p:spPr bwMode="auto">
          <a:xfrm>
            <a:off x="3886200" y="2932093"/>
            <a:ext cx="4572000" cy="954107"/>
          </a:xfrm>
          <a:prstGeom prst="rect">
            <a:avLst/>
          </a:prstGeom>
          <a:solidFill>
            <a:srgbClr val="FFFF99"/>
          </a:solidFill>
          <a:ln w="9525">
            <a:noFill/>
            <a:miter lim="800000"/>
            <a:headEnd/>
            <a:tailEnd/>
          </a:ln>
          <a:scene3d>
            <a:camera prst="orthographicFront"/>
            <a:lightRig rig="threePt" dir="t"/>
          </a:scene3d>
          <a:sp3d>
            <a:bevelT w="139700" prst="cross"/>
          </a:sp3d>
        </p:spPr>
        <p:txBody>
          <a:bodyPr>
            <a:spAutoFit/>
          </a:bodyPr>
          <a:lstStyle/>
          <a:p>
            <a:pPr algn="ctr">
              <a:defRPr/>
            </a:pPr>
            <a:r>
              <a:rPr lang="pt-BR" sz="2700" dirty="0">
                <a:latin typeface="Times New Roman" pitchFamily="18" charset="0"/>
                <a:cs typeface="Times New Roman" pitchFamily="18" charset="0"/>
              </a:rPr>
              <a:t>“Chị em phụ nữ hãy thực hiện thật tốt “Ba đảm đang”</a:t>
            </a:r>
            <a:endParaRPr lang="en-US" sz="2700" dirty="0">
              <a:latin typeface="Times New Roman" pitchFamily="18" charset="0"/>
              <a:cs typeface="Times New Roman" pitchFamily="18" charset="0"/>
            </a:endParaRPr>
          </a:p>
        </p:txBody>
      </p:sp>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2863869"/>
            <a:ext cx="2714625" cy="1685925"/>
          </a:xfrm>
          <a:prstGeom prst="rect">
            <a:avLst/>
          </a:prstGeom>
          <a:noFill/>
          <a:ln>
            <a:noFill/>
          </a:ln>
          <a:effectLst/>
          <a:scene3d>
            <a:camera prst="orthographicFront"/>
            <a:lightRig rig="threePt" dir="t"/>
          </a:scene3d>
          <a:sp3d>
            <a:bevelT prst="slop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042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750" fill="hold"/>
                                        <p:tgtEl>
                                          <p:spTgt spid="38914"/>
                                        </p:tgtEl>
                                        <p:attrNameLst>
                                          <p:attrName>ppt_x</p:attrName>
                                        </p:attrNameLst>
                                      </p:cBhvr>
                                      <p:tavLst>
                                        <p:tav tm="0">
                                          <p:val>
                                            <p:strVal val="0-#ppt_w/2"/>
                                          </p:val>
                                        </p:tav>
                                        <p:tav tm="100000">
                                          <p:val>
                                            <p:strVal val="#ppt_x"/>
                                          </p:val>
                                        </p:tav>
                                      </p:tavLst>
                                    </p:anim>
                                    <p:anim calcmode="lin" valueType="num">
                                      <p:cBhvr additive="base">
                                        <p:cTn id="8" dur="750" fill="hold"/>
                                        <p:tgtEl>
                                          <p:spTgt spid="3891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6" presetClass="entr" presetSubtype="32" fill="hold" nodeType="afterEffect">
                                  <p:stCondLst>
                                    <p:cond delay="750"/>
                                  </p:stCondLst>
                                  <p:childTnLst>
                                    <p:set>
                                      <p:cBhvr>
                                        <p:cTn id="11" dur="1" fill="hold">
                                          <p:stCondLst>
                                            <p:cond delay="0"/>
                                          </p:stCondLst>
                                        </p:cTn>
                                        <p:tgtEl>
                                          <p:spTgt spid="115714"/>
                                        </p:tgtEl>
                                        <p:attrNameLst>
                                          <p:attrName>style.visibility</p:attrName>
                                        </p:attrNameLst>
                                      </p:cBhvr>
                                      <p:to>
                                        <p:strVal val="visible"/>
                                      </p:to>
                                    </p:set>
                                    <p:animEffect transition="in" filter="circle(out)">
                                      <p:cBhvr>
                                        <p:cTn id="12" dur="2000"/>
                                        <p:tgtEl>
                                          <p:spTgt spid="115714"/>
                                        </p:tgtEl>
                                      </p:cBhvr>
                                    </p:animEffect>
                                  </p:childTnLst>
                                </p:cTn>
                              </p:par>
                            </p:childTnLst>
                          </p:cTn>
                        </p:par>
                        <p:par>
                          <p:cTn id="13" fill="hold" nodeType="afterGroup">
                            <p:stCondLst>
                              <p:cond delay="3500"/>
                            </p:stCondLst>
                            <p:childTnLst>
                              <p:par>
                                <p:cTn id="14" presetID="5" presetClass="entr" presetSubtype="10" fill="hold" nodeType="after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1000"/>
                                        <p:tgtEl>
                                          <p:spTgt spid="9"/>
                                        </p:tgtEl>
                                      </p:cBhvr>
                                    </p:animEffect>
                                  </p:childTnLst>
                                </p:cTn>
                              </p:par>
                            </p:childTnLst>
                          </p:cTn>
                        </p:par>
                        <p:par>
                          <p:cTn id="17" fill="hold" nodeType="afterGroup">
                            <p:stCondLst>
                              <p:cond delay="5250"/>
                            </p:stCondLst>
                            <p:childTnLst>
                              <p:par>
                                <p:cTn id="18" presetID="10" presetClass="entr" presetSubtype="0" fill="hold" nodeType="after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250"/>
                                        <p:tgtEl>
                                          <p:spTgt spid="7"/>
                                        </p:tgtEl>
                                      </p:cBhvr>
                                    </p:animEffect>
                                  </p:childTnLst>
                                </p:cTn>
                              </p:par>
                            </p:childTnLst>
                          </p:cTn>
                        </p:par>
                        <p:par>
                          <p:cTn id="21" fill="hold" nodeType="afterGroup">
                            <p:stCondLst>
                              <p:cond delay="8500"/>
                            </p:stCondLst>
                            <p:childTnLst>
                              <p:par>
                                <p:cTn id="22" presetID="4" presetClass="entr" presetSubtype="16" fill="hold" nodeType="afterEffect">
                                  <p:stCondLst>
                                    <p:cond delay="75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1250"/>
                                        <p:tgtEl>
                                          <p:spTgt spid="8"/>
                                        </p:tgtEl>
                                      </p:cBhvr>
                                    </p:animEffect>
                                  </p:childTnLst>
                                </p:cTn>
                              </p:par>
                            </p:childTnLst>
                          </p:cTn>
                        </p:par>
                        <p:par>
                          <p:cTn id="25" fill="hold" nodeType="afterGroup">
                            <p:stCondLst>
                              <p:cond delay="10500"/>
                            </p:stCondLst>
                            <p:childTnLst>
                              <p:par>
                                <p:cTn id="26" presetID="6" presetClass="entr" presetSubtype="16" fill="hold"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6858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Nói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đôi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làm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nêu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gương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đạo</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đức</a:t>
            </a:r>
            <a:endParaRPr lang="en-US" sz="2800" dirty="0">
              <a:latin typeface="Times New Roman" pitchFamily="18" charset="0"/>
              <a:cs typeface="Times New Roman" pitchFamily="18" charset="0"/>
            </a:endParaRPr>
          </a:p>
        </p:txBody>
      </p:sp>
      <p:sp>
        <p:nvSpPr>
          <p:cNvPr id="4" name="Rectangle 1"/>
          <p:cNvSpPr>
            <a:spLocks noChangeArrowheads="1"/>
          </p:cNvSpPr>
          <p:nvPr/>
        </p:nvSpPr>
        <p:spPr bwMode="auto">
          <a:xfrm>
            <a:off x="685800" y="138178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x-none" sz="2800" b="1" i="1">
                <a:latin typeface="Times New Roman" pitchFamily="18" charset="0"/>
                <a:cs typeface="Times New Roman" pitchFamily="18" charset="0"/>
              </a:rPr>
              <a:t>b. Xây đi đôi với chống</a:t>
            </a:r>
            <a:endParaRPr lang="en-US" sz="2800" dirty="0">
              <a:latin typeface="Times New Roman" pitchFamily="18" charset="0"/>
              <a:cs typeface="Times New Roman" pitchFamily="18" charset="0"/>
            </a:endParaRPr>
          </a:p>
        </p:txBody>
      </p:sp>
      <p:sp>
        <p:nvSpPr>
          <p:cNvPr id="5" name="Rectangle 1"/>
          <p:cNvSpPr>
            <a:spLocks noChangeArrowheads="1"/>
          </p:cNvSpPr>
          <p:nvPr/>
        </p:nvSpPr>
        <p:spPr bwMode="auto">
          <a:xfrm>
            <a:off x="685800" y="206758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x-none" sz="2800" b="1" i="1">
                <a:latin typeface="Times New Roman" pitchFamily="18" charset="0"/>
                <a:cs typeface="Times New Roman" pitchFamily="18" charset="0"/>
              </a:rPr>
              <a:t>c. Tu dưỡng đạo đức suốt đời</a:t>
            </a:r>
            <a:endParaRPr lang="en-US" sz="2800" dirty="0">
              <a:latin typeface="Times New Roman" pitchFamily="18" charset="0"/>
              <a:cs typeface="Times New Roman" pitchFamily="18" charset="0"/>
            </a:endParaRPr>
          </a:p>
        </p:txBody>
      </p:sp>
      <p:sp>
        <p:nvSpPr>
          <p:cNvPr id="6" name="Rectangle 10"/>
          <p:cNvSpPr>
            <a:spLocks noChangeArrowheads="1"/>
          </p:cNvSpPr>
          <p:nvPr/>
        </p:nvSpPr>
        <p:spPr bwMode="auto">
          <a:xfrm>
            <a:off x="685800" y="2743200"/>
            <a:ext cx="7772400" cy="507831"/>
          </a:xfrm>
          <a:prstGeom prst="rect">
            <a:avLst/>
          </a:prstGeom>
          <a:solidFill>
            <a:schemeClr val="accent6">
              <a:lumMod val="20000"/>
              <a:lumOff val="8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 HCM </a:t>
            </a:r>
            <a:r>
              <a:rPr lang="en-US" sz="2700" dirty="0" err="1">
                <a:latin typeface="Times New Roman" pitchFamily="18" charset="0"/>
                <a:cs typeface="Times New Roman" pitchFamily="18" charset="0"/>
              </a:rPr>
              <a:t>coi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trọng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đề</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cao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dưỡng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r>
              <a:rPr lang="en-US" sz="2700" dirty="0">
                <a:latin typeface="Times New Roman" pitchFamily="18" charset="0"/>
                <a:cs typeface="Times New Roman" pitchFamily="18" charset="0"/>
              </a:rPr>
              <a:t>”</a:t>
            </a:r>
          </a:p>
        </p:txBody>
      </p:sp>
      <p:sp>
        <p:nvSpPr>
          <p:cNvPr id="7" name="Rectangle 1"/>
          <p:cNvSpPr>
            <a:spLocks noChangeArrowheads="1"/>
          </p:cNvSpPr>
          <p:nvPr/>
        </p:nvSpPr>
        <p:spPr bwMode="auto">
          <a:xfrm>
            <a:off x="2895600" y="3418344"/>
            <a:ext cx="5486400" cy="2677656"/>
          </a:xfrm>
          <a:prstGeom prst="rect">
            <a:avLst/>
          </a:prstGeom>
          <a:solidFill>
            <a:schemeClr val="accent3">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Chúng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nhớ</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câu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quốc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trường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cuộc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HCM, t.7, tr. 148</a:t>
            </a:r>
            <a:endParaRPr lang="en-US" sz="2800" dirty="0">
              <a:latin typeface="Times New Roman" pitchFamily="18" charset="0"/>
              <a:cs typeface="Times New Roman" pitchFamily="18" charset="0"/>
            </a:endParaRPr>
          </a:p>
        </p:txBody>
      </p:sp>
      <p:pic>
        <p:nvPicPr>
          <p:cNvPr id="1024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426516"/>
            <a:ext cx="1981200" cy="2669484"/>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061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7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0-#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750"/>
                            </p:stCondLst>
                            <p:childTnLst>
                              <p:par>
                                <p:cTn id="15" presetID="6" presetClass="entr" presetSubtype="16" fill="hold" nodeType="afterEffect">
                                  <p:stCondLst>
                                    <p:cond delay="1000"/>
                                  </p:stCondLst>
                                  <p:childTnLst>
                                    <p:set>
                                      <p:cBhvr>
                                        <p:cTn id="16" dur="1" fill="hold">
                                          <p:stCondLst>
                                            <p:cond delay="0"/>
                                          </p:stCondLst>
                                        </p:cTn>
                                        <p:tgtEl>
                                          <p:spTgt spid="102406"/>
                                        </p:tgtEl>
                                        <p:attrNameLst>
                                          <p:attrName>style.visibility</p:attrName>
                                        </p:attrNameLst>
                                      </p:cBhvr>
                                      <p:to>
                                        <p:strVal val="visible"/>
                                      </p:to>
                                    </p:set>
                                    <p:animEffect transition="in" filter="circle(in)">
                                      <p:cBhvr>
                                        <p:cTn id="17" dur="2000"/>
                                        <p:tgtEl>
                                          <p:spTgt spid="102406"/>
                                        </p:tgtEl>
                                      </p:cBhvr>
                                    </p:animEffect>
                                  </p:childTnLst>
                                </p:cTn>
                              </p:par>
                            </p:childTnLst>
                          </p:cTn>
                        </p:par>
                        <p:par>
                          <p:cTn id="18" fill="hold" nodeType="afterGroup">
                            <p:stCondLst>
                              <p:cond delay="3750"/>
                            </p:stCondLst>
                            <p:childTnLst>
                              <p:par>
                                <p:cTn id="19" presetID="5" presetClass="entr" presetSubtype="10" fill="hold"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6096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x-none" sz="2800" b="1" i="1">
                <a:latin typeface="Times New Roman" pitchFamily="18" charset="0"/>
                <a:cs typeface="Times New Roman" pitchFamily="18" charset="0"/>
              </a:rPr>
              <a:t>c. Tu dưỡng đạo đức suốt đời</a:t>
            </a:r>
            <a:endParaRPr lang="en-US" sz="2800" dirty="0">
              <a:latin typeface="Times New Roman" pitchFamily="18" charset="0"/>
              <a:cs typeface="Times New Roman" pitchFamily="18" charset="0"/>
            </a:endParaRPr>
          </a:p>
        </p:txBody>
      </p:sp>
      <p:sp>
        <p:nvSpPr>
          <p:cNvPr id="3" name="Rectangle 10"/>
          <p:cNvSpPr>
            <a:spLocks noChangeArrowheads="1"/>
          </p:cNvSpPr>
          <p:nvPr/>
        </p:nvSpPr>
        <p:spPr bwMode="auto">
          <a:xfrm>
            <a:off x="685800" y="1386989"/>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 HCM </a:t>
            </a:r>
            <a:r>
              <a:rPr lang="en-US" sz="2700" dirty="0" err="1">
                <a:latin typeface="Times New Roman" pitchFamily="18" charset="0"/>
                <a:cs typeface="Times New Roman" pitchFamily="18" charset="0"/>
              </a:rPr>
              <a:t>coi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trọng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đề</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cao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dưỡng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r>
              <a:rPr lang="en-US" sz="2700" dirty="0">
                <a:latin typeface="Times New Roman" pitchFamily="18" charset="0"/>
                <a:cs typeface="Times New Roman" pitchFamily="18" charset="0"/>
              </a:rPr>
              <a:t>”</a:t>
            </a:r>
          </a:p>
        </p:txBody>
      </p:sp>
      <p:sp>
        <p:nvSpPr>
          <p:cNvPr id="4" name="Rectangle 10"/>
          <p:cNvSpPr>
            <a:spLocks noChangeArrowheads="1"/>
          </p:cNvSpPr>
          <p:nvPr/>
        </p:nvSpPr>
        <p:spPr bwMode="auto">
          <a:xfrm>
            <a:off x="685800" y="2072789"/>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Đạo</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đức</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là</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kết</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quả</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của</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quá</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trình</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giáo</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dục</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và</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tự</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giáo</a:t>
            </a:r>
            <a:r>
              <a:rPr lang="en-US" sz="2700" spc="-60" dirty="0">
                <a:latin typeface="Times New Roman" pitchFamily="18" charset="0"/>
                <a:cs typeface="Times New Roman" pitchFamily="18" charset="0"/>
              </a:rPr>
              <a:t> </a:t>
            </a:r>
            <a:r>
              <a:rPr lang="en-US" sz="2700" spc="-60" dirty="0" err="1">
                <a:latin typeface="Times New Roman" pitchFamily="18" charset="0"/>
                <a:cs typeface="Times New Roman" pitchFamily="18" charset="0"/>
              </a:rPr>
              <a:t>dục</a:t>
            </a:r>
            <a:endParaRPr lang="en-US" sz="2700" spc="-60" dirty="0">
              <a:latin typeface="Times New Roman" pitchFamily="18" charset="0"/>
              <a:cs typeface="Times New Roman" pitchFamily="18" charset="0"/>
            </a:endParaRPr>
          </a:p>
        </p:txBody>
      </p:sp>
      <p:sp>
        <p:nvSpPr>
          <p:cNvPr id="5" name="Rectangle 1"/>
          <p:cNvSpPr>
            <a:spLocks noChangeArrowheads="1"/>
          </p:cNvSpPr>
          <p:nvPr/>
        </p:nvSpPr>
        <p:spPr bwMode="auto">
          <a:xfrm>
            <a:off x="3200400" y="2809220"/>
            <a:ext cx="5257800" cy="2123658"/>
          </a:xfrm>
          <a:prstGeom prst="rect">
            <a:avLst/>
          </a:prstGeom>
          <a:solidFill>
            <a:srgbClr val="FFFF99"/>
          </a:solidFill>
          <a:ln w="9525">
            <a:noFill/>
            <a:miter lim="800000"/>
            <a:headEnd/>
            <a:tailEnd/>
          </a:ln>
          <a:scene3d>
            <a:camera prst="orthographicFront"/>
            <a:lightRig rig="threePt" dir="t"/>
          </a:scene3d>
          <a:sp3d>
            <a:bevelT prst="convex"/>
          </a:sp3d>
        </p:spPr>
        <p:txBody>
          <a:bodyPr>
            <a:spAutoFit/>
          </a:bodyPr>
          <a:lstStyle/>
          <a:p>
            <a:pPr algn="ctr">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Gạo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đem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bao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đau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đớn</a:t>
            </a:r>
            <a:endParaRPr lang="en-US" sz="2700" dirty="0">
              <a:latin typeface="Times New Roman" pitchFamily="18" charset="0"/>
              <a:cs typeface="Times New Roman" pitchFamily="18" charset="0"/>
            </a:endParaRPr>
          </a:p>
          <a:p>
            <a:pPr algn="ctr">
              <a:defRPr/>
            </a:pPr>
            <a:r>
              <a:rPr lang="en-US" sz="2700" dirty="0" err="1">
                <a:latin typeface="Times New Roman" pitchFamily="18" charset="0"/>
                <a:cs typeface="Times New Roman" pitchFamily="18" charset="0"/>
              </a:rPr>
              <a:t>Gạo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rồi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trắng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tựa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bông</a:t>
            </a:r>
            <a:endParaRPr lang="en-US" sz="2700" dirty="0">
              <a:latin typeface="Times New Roman" pitchFamily="18" charset="0"/>
              <a:cs typeface="Times New Roman" pitchFamily="18" charset="0"/>
            </a:endParaRPr>
          </a:p>
          <a:p>
            <a:pPr algn="ctr">
              <a:defRPr/>
            </a:pPr>
            <a:r>
              <a:rPr lang="en-US" sz="2700" dirty="0" err="1">
                <a:latin typeface="Times New Roman" pitchFamily="18" charset="0"/>
                <a:cs typeface="Times New Roman" pitchFamily="18" charset="0"/>
              </a:rPr>
              <a:t>Sống</a:t>
            </a:r>
            <a:r>
              <a:rPr lang="en-US" sz="2700" dirty="0">
                <a:latin typeface="Times New Roman" pitchFamily="18" charset="0"/>
                <a:cs typeface="Times New Roman" pitchFamily="18" charset="0"/>
              </a:rPr>
              <a:t> ở </a:t>
            </a:r>
            <a:r>
              <a:rPr lang="en-US" sz="2700" dirty="0" err="1">
                <a:latin typeface="Times New Roman" pitchFamily="18" charset="0"/>
                <a:cs typeface="Times New Roman" pitchFamily="18" charset="0"/>
              </a:rPr>
              <a:t>trên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cũng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vậy</a:t>
            </a:r>
            <a:endParaRPr lang="en-US" sz="2700" dirty="0">
              <a:latin typeface="Times New Roman" pitchFamily="18" charset="0"/>
              <a:cs typeface="Times New Roman" pitchFamily="18" charset="0"/>
            </a:endParaRPr>
          </a:p>
          <a:p>
            <a:pPr algn="ctr">
              <a:defRPr/>
            </a:pPr>
            <a:r>
              <a:rPr lang="en-US" sz="2700" dirty="0" err="1">
                <a:latin typeface="Times New Roman" pitchFamily="18" charset="0"/>
                <a:cs typeface="Times New Roman" pitchFamily="18" charset="0"/>
              </a:rPr>
              <a:t>Gian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nan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rèn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luyện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mới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thành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công</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p>
          <a:p>
            <a:pPr algn="r">
              <a:defRPr/>
            </a:pPr>
            <a:r>
              <a:rPr lang="en-US" sz="2000" dirty="0">
                <a:latin typeface="Times New Roman" pitchFamily="18" charset="0"/>
                <a:cs typeface="Times New Roman" pitchFamily="18" charset="0"/>
              </a:rPr>
              <a:t>HCM, t.3, tr. 382</a:t>
            </a:r>
          </a:p>
        </p:txBody>
      </p:sp>
      <p:pic>
        <p:nvPicPr>
          <p:cNvPr id="116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46903"/>
            <a:ext cx="2438400" cy="1476375"/>
          </a:xfrm>
          <a:prstGeom prst="rect">
            <a:avLst/>
          </a:prstGeom>
          <a:noFill/>
          <a:ln>
            <a:noFill/>
          </a:ln>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noChangeArrowheads="1"/>
          </p:cNvSpPr>
          <p:nvPr/>
        </p:nvSpPr>
        <p:spPr bwMode="auto">
          <a:xfrm>
            <a:off x="685800" y="5055513"/>
            <a:ext cx="7772400" cy="954107"/>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spAutoFit/>
          </a:bodyPr>
          <a:lstStyle/>
          <a:p>
            <a:pPr>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Muốn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hội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chúng</a:t>
            </a:r>
            <a:r>
              <a:rPr lang="en-US" sz="2800" dirty="0">
                <a:latin typeface="Times New Roman" pitchFamily="18" charset="0"/>
                <a:cs typeface="Times New Roman" pitchFamily="18" charset="0"/>
              </a:rPr>
              <a:t> ta” </a:t>
            </a:r>
            <a:r>
              <a:rPr lang="en-US" sz="2000" i="1" dirty="0">
                <a:latin typeface="Times New Roman" pitchFamily="18" charset="0"/>
                <a:cs typeface="Times New Roman" pitchFamily="18" charset="0"/>
              </a:rPr>
              <a:t>- </a:t>
            </a:r>
            <a:r>
              <a:rPr lang="x-none" sz="2000" i="1">
                <a:latin typeface="Times New Roman" pitchFamily="18" charset="0"/>
                <a:cs typeface="Times New Roman" pitchFamily="18" charset="0"/>
              </a:rPr>
              <a:t>HCM, 2011, t.11, tr.96.</a:t>
            </a:r>
            <a:endParaRPr lang="en-US" sz="2000" i="1" dirty="0">
              <a:latin typeface="Times New Roman" pitchFamily="18" charset="0"/>
              <a:cs typeface="Times New Roman" pitchFamily="18" charset="0"/>
            </a:endParaRPr>
          </a:p>
        </p:txBody>
      </p:sp>
      <p:sp>
        <p:nvSpPr>
          <p:cNvPr id="9" name="Down Arrow 8"/>
          <p:cNvSpPr/>
          <p:nvPr/>
        </p:nvSpPr>
        <p:spPr>
          <a:xfrm>
            <a:off x="1219200" y="4475163"/>
            <a:ext cx="15240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66797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6" presetClass="entr" presetSubtype="32" fill="hold" nodeType="afterEffect">
                                  <p:stCondLst>
                                    <p:cond delay="750"/>
                                  </p:stCondLst>
                                  <p:childTnLst>
                                    <p:set>
                                      <p:cBhvr>
                                        <p:cTn id="11" dur="1" fill="hold">
                                          <p:stCondLst>
                                            <p:cond delay="0"/>
                                          </p:stCondLst>
                                        </p:cTn>
                                        <p:tgtEl>
                                          <p:spTgt spid="116739"/>
                                        </p:tgtEl>
                                        <p:attrNameLst>
                                          <p:attrName>style.visibility</p:attrName>
                                        </p:attrNameLst>
                                      </p:cBhvr>
                                      <p:to>
                                        <p:strVal val="visible"/>
                                      </p:to>
                                    </p:set>
                                    <p:animEffect transition="in" filter="circle(out)">
                                      <p:cBhvr>
                                        <p:cTn id="12" dur="2250"/>
                                        <p:tgtEl>
                                          <p:spTgt spid="116739"/>
                                        </p:tgtEl>
                                      </p:cBhvr>
                                    </p:animEffect>
                                  </p:childTnLst>
                                </p:cTn>
                              </p:par>
                            </p:childTnLst>
                          </p:cTn>
                        </p:par>
                        <p:par>
                          <p:cTn id="13" fill="hold" nodeType="afterGroup">
                            <p:stCondLst>
                              <p:cond delay="3750"/>
                            </p:stCondLst>
                            <p:childTnLst>
                              <p:par>
                                <p:cTn id="14" presetID="5" presetClass="entr" presetSubtype="10" fill="hold" nodeType="after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125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lide(fromTop)">
                                      <p:cBhvr>
                                        <p:cTn id="21" dur="750"/>
                                        <p:tgtEl>
                                          <p:spTgt spid="9"/>
                                        </p:tgtEl>
                                      </p:cBhvr>
                                    </p:animEffect>
                                  </p:childTnLst>
                                </p:cTn>
                              </p:par>
                            </p:childTnLst>
                          </p:cTn>
                        </p:par>
                        <p:par>
                          <p:cTn id="22" fill="hold" nodeType="afterGroup">
                            <p:stCondLst>
                              <p:cond delay="750"/>
                            </p:stCondLst>
                            <p:childTnLst>
                              <p:par>
                                <p:cTn id="23" presetID="21" presetClass="entr" presetSubtype="4" fill="hold" nodeType="after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wheel(4)">
                                      <p:cBhvr>
                                        <p:cTn id="25"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85800" y="68580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defRPr/>
            </a:pPr>
            <a:r>
              <a:rPr lang="x-none" sz="2800" b="1" i="1">
                <a:latin typeface="Times New Roman" pitchFamily="18" charset="0"/>
                <a:cs typeface="Times New Roman" pitchFamily="18" charset="0"/>
              </a:rPr>
              <a:t>c. Tu dưỡng đạo đức suốt đời</a:t>
            </a:r>
            <a:endParaRPr lang="en-US" sz="2800" dirty="0">
              <a:latin typeface="Times New Roman" pitchFamily="18" charset="0"/>
              <a:cs typeface="Times New Roman" pitchFamily="18" charset="0"/>
            </a:endParaRPr>
          </a:p>
        </p:txBody>
      </p:sp>
      <p:sp>
        <p:nvSpPr>
          <p:cNvPr id="3" name="Rectangle 10"/>
          <p:cNvSpPr>
            <a:spLocks noChangeArrowheads="1"/>
          </p:cNvSpPr>
          <p:nvPr/>
        </p:nvSpPr>
        <p:spPr bwMode="auto">
          <a:xfrm>
            <a:off x="685800" y="1447800"/>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 HCM </a:t>
            </a:r>
            <a:r>
              <a:rPr lang="en-US" sz="2700" dirty="0" err="1">
                <a:latin typeface="Times New Roman" pitchFamily="18" charset="0"/>
                <a:cs typeface="Times New Roman" pitchFamily="18" charset="0"/>
              </a:rPr>
              <a:t>coi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trọng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đề</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cao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dưỡng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r>
              <a:rPr lang="en-US" sz="2700" dirty="0">
                <a:latin typeface="Times New Roman" pitchFamily="18" charset="0"/>
                <a:cs typeface="Times New Roman" pitchFamily="18" charset="0"/>
              </a:rPr>
              <a:t>”</a:t>
            </a:r>
          </a:p>
        </p:txBody>
      </p:sp>
      <p:sp>
        <p:nvSpPr>
          <p:cNvPr id="4" name="Rectangle 10"/>
          <p:cNvSpPr>
            <a:spLocks noChangeArrowheads="1"/>
          </p:cNvSpPr>
          <p:nvPr/>
        </p:nvSpPr>
        <p:spPr bwMode="auto">
          <a:xfrm>
            <a:off x="685800" y="2057400"/>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Đạo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đức</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là</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kết</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quả</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của</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quá</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trình</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giáo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dục</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và</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tự</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giáo</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dục</a:t>
            </a:r>
            <a:endParaRPr lang="en-US" sz="2700" spc="-50" dirty="0">
              <a:latin typeface="Times New Roman" pitchFamily="18" charset="0"/>
              <a:cs typeface="Times New Roman" pitchFamily="18" charset="0"/>
            </a:endParaRPr>
          </a:p>
        </p:txBody>
      </p:sp>
      <p:sp>
        <p:nvSpPr>
          <p:cNvPr id="10" name="Rectangle 10"/>
          <p:cNvSpPr>
            <a:spLocks noChangeArrowheads="1"/>
          </p:cNvSpPr>
          <p:nvPr/>
        </p:nvSpPr>
        <p:spPr bwMode="auto">
          <a:xfrm>
            <a:off x="685800" y="2692569"/>
            <a:ext cx="77724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nguyện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nỗ</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lực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trì</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vượt</a:t>
            </a:r>
            <a:r>
              <a:rPr lang="en-US" sz="2700" dirty="0">
                <a:latin typeface="Times New Roman" pitchFamily="18" charset="0"/>
                <a:cs typeface="Times New Roman" pitchFamily="18" charset="0"/>
              </a:rPr>
              <a:t> qua </a:t>
            </a:r>
            <a:r>
              <a:rPr lang="en-US" sz="2700" dirty="0" err="1">
                <a:latin typeface="Times New Roman" pitchFamily="18" charset="0"/>
                <a:cs typeface="Times New Roman" pitchFamily="18" charset="0"/>
              </a:rPr>
              <a:t>chính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mình</a:t>
            </a:r>
            <a:endParaRPr lang="en-US" sz="2700" dirty="0">
              <a:latin typeface="Times New Roman" pitchFamily="18" charset="0"/>
              <a:cs typeface="Times New Roman" pitchFamily="18" charset="0"/>
            </a:endParaRPr>
          </a:p>
        </p:txBody>
      </p:sp>
      <p:sp>
        <p:nvSpPr>
          <p:cNvPr id="11" name="Rectangle 1"/>
          <p:cNvSpPr>
            <a:spLocks noChangeArrowheads="1"/>
          </p:cNvSpPr>
          <p:nvPr/>
        </p:nvSpPr>
        <p:spPr bwMode="auto">
          <a:xfrm>
            <a:off x="3276600" y="3352800"/>
            <a:ext cx="5181600" cy="2677656"/>
          </a:xfrm>
          <a:prstGeom prst="rect">
            <a:avLst/>
          </a:prstGeom>
          <a:solidFill>
            <a:schemeClr val="accent5">
              <a:lumMod val="40000"/>
              <a:lumOff val="60000"/>
            </a:schemeClr>
          </a:solidFill>
          <a:ln w="9525">
            <a:noFill/>
            <a:miter lim="800000"/>
            <a:headEnd/>
            <a:tailEnd/>
          </a:ln>
          <a:scene3d>
            <a:camera prst="orthographicFront"/>
            <a:lightRig rig="threePt" dir="t"/>
          </a:scene3d>
          <a:sp3d>
            <a:bevelT prst="relaxedInset"/>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Đạo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không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phải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xuống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nó</a:t>
            </a:r>
            <a:r>
              <a:rPr lang="en-US" sz="2700" dirty="0">
                <a:latin typeface="Times New Roman" pitchFamily="18" charset="0"/>
                <a:cs typeface="Times New Roman" pitchFamily="18" charset="0"/>
              </a:rPr>
              <a:t> do </a:t>
            </a:r>
            <a:r>
              <a:rPr lang="en-US" sz="2700" dirty="0" err="1">
                <a:latin typeface="Times New Roman" pitchFamily="18" charset="0"/>
                <a:cs typeface="Times New Roman" pitchFamily="18" charset="0"/>
              </a:rPr>
              <a:t>đấu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tranh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rèn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luyện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bỉ</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ngày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triển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cố</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Cũng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như</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ngọc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mài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càng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trong</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HCM, t.9, tr. 293</a:t>
            </a:r>
          </a:p>
        </p:txBody>
      </p:sp>
      <p:pic>
        <p:nvPicPr>
          <p:cNvPr id="12" name="Picture 6" descr="D:\anh\HCM hoa s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3657600"/>
            <a:ext cx="2600325" cy="2362200"/>
          </a:xfrm>
          <a:prstGeom prst="rect">
            <a:avLst/>
          </a:prstGeom>
          <a:noFill/>
          <a:ln>
            <a:noFill/>
          </a:ln>
          <a:scene3d>
            <a:camera prst="orthographicFront"/>
            <a:lightRig rig="threePt" dir="t"/>
          </a:scene3d>
          <a:sp3d>
            <a:bevelT w="101600" prst="rible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394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1" presetClass="entr" presetSubtype="4" fill="hold" nodeType="after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wheel(4)">
                                      <p:cBhvr>
                                        <p:cTn id="12" dur="2000"/>
                                        <p:tgtEl>
                                          <p:spTgt spid="12"/>
                                        </p:tgtEl>
                                      </p:cBhvr>
                                    </p:animEffect>
                                  </p:childTnLst>
                                </p:cTn>
                              </p:par>
                            </p:childTnLst>
                          </p:cTn>
                        </p:par>
                        <p:par>
                          <p:cTn id="13" fill="hold" nodeType="afterGroup">
                            <p:stCondLst>
                              <p:cond delay="3750"/>
                            </p:stCondLst>
                            <p:childTnLst>
                              <p:par>
                                <p:cTn id="14" presetID="5" presetClass="entr" presetSubtype="10" fill="hold" nodeType="after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2" name="Rectangle 1"/>
          <p:cNvSpPr>
            <a:spLocks noChangeArrowheads="1"/>
          </p:cNvSpPr>
          <p:nvPr/>
        </p:nvSpPr>
        <p:spPr bwMode="auto">
          <a:xfrm>
            <a:off x="685800" y="1295400"/>
            <a:ext cx="7848600" cy="523875"/>
          </a:xfrm>
          <a:prstGeom prst="rect">
            <a:avLst/>
          </a:prstGeom>
          <a:solidFill>
            <a:srgbClr val="FFFF99"/>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en-US" sz="2800" b="1" i="1" dirty="0">
                <a:latin typeface="Times New Roman" pitchFamily="18" charset="0"/>
                <a:cs typeface="Times New Roman" pitchFamily="18" charset="0"/>
              </a:rPr>
              <a:t>1. </a:t>
            </a:r>
            <a:r>
              <a:rPr lang="en-US" sz="2800" b="1" i="1" dirty="0" err="1">
                <a:latin typeface="Times New Roman" pitchFamily="18" charset="0"/>
                <a:cs typeface="Times New Roman" pitchFamily="18" charset="0"/>
              </a:rPr>
              <a:t>Quan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niệm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của</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Hồ</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a:t>
            </a:r>
            <a:r>
              <a:rPr lang="en-US" sz="2800" b="1" i="1" dirty="0">
                <a:latin typeface="Times New Roman" pitchFamily="18" charset="0"/>
                <a:cs typeface="Times New Roman" pitchFamily="18" charset="0"/>
              </a:rPr>
              <a:t> Minh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con </a:t>
            </a:r>
            <a:r>
              <a:rPr lang="en-US" sz="2800" b="1" i="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41992" name="Rectangle 7"/>
          <p:cNvSpPr>
            <a:spLocks noChangeArrowheads="1"/>
          </p:cNvSpPr>
          <p:nvPr/>
        </p:nvSpPr>
        <p:spPr bwMode="auto">
          <a:xfrm>
            <a:off x="685800" y="1981200"/>
            <a:ext cx="7848600" cy="954107"/>
          </a:xfrm>
          <a:prstGeom prst="rect">
            <a:avLst/>
          </a:prstGeom>
          <a:solidFill>
            <a:schemeClr val="accent6">
              <a:lumMod val="20000"/>
              <a:lumOff val="80000"/>
            </a:schemeClr>
          </a:solidFill>
          <a:ln w="9525">
            <a:noFill/>
            <a:miter lim="800000"/>
            <a:headEnd/>
            <a:tailEnd/>
          </a:ln>
          <a:scene3d>
            <a:camera prst="orthographicFront"/>
            <a:lightRig rig="threePt" dir="t"/>
          </a:scene3d>
          <a:sp3d>
            <a:bevelT w="114300" prst="artDeco"/>
          </a:sp3d>
        </p:spPr>
        <p:txBody>
          <a:bodyP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chỉnh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xã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hội</a:t>
            </a:r>
            <a:r>
              <a:rPr lang="en-US" sz="2800" dirty="0">
                <a:latin typeface="Times New Roman" pitchFamily="18" charset="0"/>
                <a:cs typeface="Times New Roman" pitchFamily="18" charset="0"/>
              </a:rPr>
              <a:t> </a:t>
            </a:r>
          </a:p>
        </p:txBody>
      </p:sp>
      <p:sp>
        <p:nvSpPr>
          <p:cNvPr id="5" name="Rectangle 14"/>
          <p:cNvSpPr>
            <a:spLocks noChangeArrowheads="1"/>
          </p:cNvSpPr>
          <p:nvPr/>
        </p:nvSpPr>
        <p:spPr bwMode="auto">
          <a:xfrm>
            <a:off x="685800" y="681335"/>
            <a:ext cx="7848600" cy="461665"/>
          </a:xfrm>
          <a:prstGeom prst="rect">
            <a:avLst/>
          </a:prstGeom>
          <a:solidFill>
            <a:schemeClr val="accent6">
              <a:lumMod val="60000"/>
              <a:lumOff val="40000"/>
            </a:schemeClr>
          </a:solidFill>
          <a:ln w="9525">
            <a:noFill/>
            <a:miter lim="800000"/>
            <a:headEnd/>
            <a:tailEnd/>
          </a:ln>
          <a:effectLst/>
          <a:scene3d>
            <a:camera prst="orthographicFront"/>
            <a:lightRig rig="threePt" dir="t"/>
          </a:scene3d>
          <a:sp3d>
            <a:bevelT w="139700" prst="cross"/>
          </a:sp3d>
        </p:spPr>
        <p:txBody>
          <a:bodyPr anchor="ctr">
            <a:spAutoFit/>
          </a:bodyPr>
          <a:lstStyle/>
          <a:p>
            <a:pPr marL="514350" indent="-514350" algn="ctr" eaLnBrk="0" hangingPunct="0">
              <a:defRPr/>
            </a:pPr>
            <a:r>
              <a:rPr lang="en-US" sz="2400" b="1" dirty="0">
                <a:latin typeface="Times New Roman" pitchFamily="18" charset="0"/>
                <a:cs typeface="Times New Roman" pitchFamily="18" charset="0"/>
              </a:rPr>
              <a:t>III. TƯ TƯỞNG HỒ CHÍ MINH VỀ CON NGƯỜI</a:t>
            </a:r>
            <a:endParaRPr lang="en-US" sz="2400" dirty="0">
              <a:latin typeface="Times New Roman" pitchFamily="18" charset="0"/>
              <a:cs typeface="Times New Roman" pitchFamily="18" charset="0"/>
            </a:endParaRPr>
          </a:p>
        </p:txBody>
      </p:sp>
      <p:sp>
        <p:nvSpPr>
          <p:cNvPr id="6" name="Rectangle 2"/>
          <p:cNvSpPr>
            <a:spLocks noChangeArrowheads="1"/>
          </p:cNvSpPr>
          <p:nvPr/>
        </p:nvSpPr>
        <p:spPr bwMode="auto">
          <a:xfrm>
            <a:off x="1524000" y="4800600"/>
            <a:ext cx="6400800" cy="1261884"/>
          </a:xfrm>
          <a:prstGeom prst="rect">
            <a:avLst/>
          </a:prstGeom>
          <a:solidFill>
            <a:schemeClr val="accent6">
              <a:lumMod val="40000"/>
              <a:lumOff val="60000"/>
            </a:schemeClr>
          </a:solidFill>
          <a:ln w="9525">
            <a:noFill/>
            <a:miter lim="800000"/>
            <a:headEnd/>
            <a:tailEnd/>
          </a:ln>
          <a:scene3d>
            <a:camera prst="orthographicFront"/>
            <a:lightRig rig="threePt" dir="t"/>
          </a:scene3d>
          <a:sp3d>
            <a:bevelT prst="angle"/>
          </a:sp3d>
        </p:spPr>
        <p:txBody>
          <a:bodyPr>
            <a:spAutoFit/>
          </a:bodyPr>
          <a:lstStyle/>
          <a:p>
            <a:pPr algn="ctr">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Khi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ngủ</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thiện</a:t>
            </a:r>
            <a:r>
              <a:rPr lang="en-US" sz="2800" dirty="0">
                <a:latin typeface="Times New Roman" pitchFamily="18" charset="0"/>
                <a:cs typeface="Times New Roman" pitchFamily="18" charset="0"/>
              </a:rPr>
              <a:t> </a:t>
            </a:r>
          </a:p>
          <a:p>
            <a:pPr algn="ctr">
              <a:defRPr/>
            </a:pPr>
            <a:r>
              <a:rPr lang="en-US" sz="2800" dirty="0" err="1">
                <a:latin typeface="Times New Roman" pitchFamily="18" charset="0"/>
                <a:cs typeface="Times New Roman" pitchFamily="18" charset="0"/>
              </a:rPr>
              <a:t>Tỉnh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dậy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kẻ</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hiền</a:t>
            </a:r>
            <a:r>
              <a:rPr lang="en-US" sz="2800" dirty="0">
                <a:latin typeface="Times New Roman" pitchFamily="18" charset="0"/>
                <a:cs typeface="Times New Roman" pitchFamily="18" charset="0"/>
              </a:rPr>
              <a:t>” </a:t>
            </a:r>
          </a:p>
          <a:p>
            <a:pPr algn="r">
              <a:defRPr/>
            </a:pPr>
            <a:r>
              <a:rPr lang="en-US" sz="2000" dirty="0">
                <a:latin typeface="Times New Roman" pitchFamily="18" charset="0"/>
                <a:cs typeface="Times New Roman" pitchFamily="18" charset="0"/>
              </a:rPr>
              <a:t>HCM,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 tr. </a:t>
            </a:r>
          </a:p>
        </p:txBody>
      </p:sp>
      <p:sp>
        <p:nvSpPr>
          <p:cNvPr id="7" name="Rectangle 1"/>
          <p:cNvSpPr>
            <a:spLocks noChangeArrowheads="1"/>
          </p:cNvSpPr>
          <p:nvPr/>
        </p:nvSpPr>
        <p:spPr bwMode="auto">
          <a:xfrm>
            <a:off x="685800" y="3200400"/>
            <a:ext cx="7848600" cy="138499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nchor="ctr">
            <a:spAutoFit/>
          </a:bodyPr>
          <a:lstStyle/>
          <a:p>
            <a:pPr algn="just" eaLnBrk="0" hangingPunct="0">
              <a:tabLst>
                <a:tab pos="1531938" algn="l"/>
              </a:tabLst>
              <a:defRPr/>
            </a:pPr>
            <a:r>
              <a:rPr lang="en-US" sz="2800" spc="-40" dirty="0">
                <a:latin typeface="Times New Roman" pitchFamily="18" charset="0"/>
                <a:cs typeface="Times New Roman" pitchFamily="18" charset="0"/>
              </a:rPr>
              <a:t>“</a:t>
            </a:r>
            <a:r>
              <a:rPr lang="en-US" sz="2800" spc="-40" dirty="0" err="1">
                <a:latin typeface="Times New Roman" pitchFamily="18" charset="0"/>
                <a:cs typeface="Times New Roman" pitchFamily="18" charset="0"/>
              </a:rPr>
              <a:t>Năm</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ngón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tay</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cũng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có</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ngón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vắn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ngón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dài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Nhưng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vắn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dài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đều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họp</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nhau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lại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nơi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bàn</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tay</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Trong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mấy</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triệu</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người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cũng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có</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người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thế</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này</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thế</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khác</a:t>
            </a:r>
            <a:r>
              <a:rPr lang="en-US" sz="2800" spc="-40" dirty="0">
                <a:latin typeface="Times New Roman" pitchFamily="18" charset="0"/>
                <a:cs typeface="Times New Roman" pitchFamily="18" charset="0"/>
              </a:rPr>
              <a:t>,…” </a:t>
            </a:r>
            <a:r>
              <a:rPr lang="en-US" sz="2000" spc="-40" dirty="0">
                <a:latin typeface="Times New Roman" pitchFamily="18" charset="0"/>
                <a:cs typeface="Times New Roman" pitchFamily="18" charset="0"/>
              </a:rPr>
              <a:t>- HCM, t.4, tr. 280</a:t>
            </a:r>
          </a:p>
        </p:txBody>
      </p:sp>
    </p:spTree>
    <p:extLst>
      <p:ext uri="{BB962C8B-B14F-4D97-AF65-F5344CB8AC3E}">
        <p14:creationId xmlns:p14="http://schemas.microsoft.com/office/powerpoint/2010/main" val="4146617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75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65542"/>
                                        </p:tgtEl>
                                        <p:attrNameLst>
                                          <p:attrName>style.visibility</p:attrName>
                                        </p:attrNameLst>
                                      </p:cBhvr>
                                      <p:to>
                                        <p:strVal val="visible"/>
                                      </p:to>
                                    </p:set>
                                    <p:animEffect transition="in" filter="strips(downRight)">
                                      <p:cBhvr>
                                        <p:cTn id="12" dur="750"/>
                                        <p:tgtEl>
                                          <p:spTgt spid="65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41992"/>
                                        </p:tgtEl>
                                        <p:attrNameLst>
                                          <p:attrName>style.visibility</p:attrName>
                                        </p:attrNameLst>
                                      </p:cBhvr>
                                      <p:to>
                                        <p:strVal val="visible"/>
                                      </p:to>
                                    </p:set>
                                    <p:anim calcmode="lin" valueType="num">
                                      <p:cBhvr additive="base">
                                        <p:cTn id="17" dur="750" fill="hold"/>
                                        <p:tgtEl>
                                          <p:spTgt spid="41992"/>
                                        </p:tgtEl>
                                        <p:attrNameLst>
                                          <p:attrName>ppt_x</p:attrName>
                                        </p:attrNameLst>
                                      </p:cBhvr>
                                      <p:tavLst>
                                        <p:tav tm="0">
                                          <p:val>
                                            <p:strVal val="0-#ppt_w/2"/>
                                          </p:val>
                                        </p:tav>
                                        <p:tav tm="100000">
                                          <p:val>
                                            <p:strVal val="#ppt_x"/>
                                          </p:val>
                                        </p:tav>
                                      </p:tavLst>
                                    </p:anim>
                                    <p:anim calcmode="lin" valueType="num">
                                      <p:cBhvr additive="base">
                                        <p:cTn id="18" dur="750" fill="hold"/>
                                        <p:tgtEl>
                                          <p:spTgt spid="4199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heckerboard(across)">
                                      <p:cBhvr>
                                        <p:cTn id="23" dur="1250"/>
                                        <p:tgtEl>
                                          <p:spTgt spid="7"/>
                                        </p:tgtEl>
                                      </p:cBhvr>
                                    </p:animEffect>
                                  </p:childTnLst>
                                </p:cTn>
                              </p:par>
                            </p:childTnLst>
                          </p:cTn>
                        </p:par>
                        <p:par>
                          <p:cTn id="24" fill="hold" nodeType="afterGroup">
                            <p:stCondLst>
                              <p:cond delay="1250"/>
                            </p:stCondLst>
                            <p:childTnLst>
                              <p:par>
                                <p:cTn id="25" presetID="6" presetClass="entr" presetSubtype="16" fill="hold" nodeType="afterEffect">
                                  <p:stCondLst>
                                    <p:cond delay="250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2" name="Rectangle 1"/>
          <p:cNvSpPr>
            <a:spLocks noChangeArrowheads="1"/>
          </p:cNvSpPr>
          <p:nvPr/>
        </p:nvSpPr>
        <p:spPr bwMode="auto">
          <a:xfrm>
            <a:off x="685800" y="685800"/>
            <a:ext cx="7848600" cy="576263"/>
          </a:xfrm>
          <a:prstGeom prst="rect">
            <a:avLst/>
          </a:prstGeom>
          <a:solidFill>
            <a:srgbClr val="FFFF99"/>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en-US" sz="2800" b="1" i="1" dirty="0">
                <a:latin typeface="Times New Roman" pitchFamily="18" charset="0"/>
                <a:cs typeface="Times New Roman" pitchFamily="18" charset="0"/>
              </a:rPr>
              <a:t>1. </a:t>
            </a:r>
            <a:r>
              <a:rPr lang="en-US" sz="2800" b="1" i="1" dirty="0" err="1">
                <a:latin typeface="Times New Roman" pitchFamily="18" charset="0"/>
                <a:cs typeface="Times New Roman" pitchFamily="18" charset="0"/>
              </a:rPr>
              <a:t>Quan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niệm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của</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Hồ</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a:t>
            </a:r>
            <a:r>
              <a:rPr lang="en-US" sz="2800" b="1" i="1" dirty="0">
                <a:latin typeface="Times New Roman" pitchFamily="18" charset="0"/>
                <a:cs typeface="Times New Roman" pitchFamily="18" charset="0"/>
              </a:rPr>
              <a:t> Minh </a:t>
            </a:r>
            <a:r>
              <a:rPr lang="en-US" sz="2800" b="1" i="1" dirty="0" err="1">
                <a:latin typeface="Times New Roman" pitchFamily="18" charset="0"/>
                <a:cs typeface="Times New Roman" pitchFamily="18" charset="0"/>
              </a:rPr>
              <a:t>về</a:t>
            </a:r>
            <a:r>
              <a:rPr lang="en-US" sz="2800" b="1" i="1" dirty="0">
                <a:latin typeface="Times New Roman" pitchFamily="18" charset="0"/>
                <a:cs typeface="Times New Roman" pitchFamily="18" charset="0"/>
              </a:rPr>
              <a:t> con </a:t>
            </a:r>
            <a:r>
              <a:rPr lang="en-US" sz="2800" b="1" i="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41992" name="Rectangle 7"/>
          <p:cNvSpPr>
            <a:spLocks noChangeArrowheads="1"/>
          </p:cNvSpPr>
          <p:nvPr/>
        </p:nvSpPr>
        <p:spPr bwMode="auto">
          <a:xfrm>
            <a:off x="685800" y="1371600"/>
            <a:ext cx="7848600" cy="1049518"/>
          </a:xfrm>
          <a:prstGeom prst="rect">
            <a:avLst/>
          </a:prstGeom>
          <a:solidFill>
            <a:schemeClr val="accent6">
              <a:lumMod val="20000"/>
              <a:lumOff val="80000"/>
            </a:schemeClr>
          </a:solidFill>
          <a:ln w="9525">
            <a:noFill/>
            <a:miter lim="800000"/>
            <a:headEnd/>
            <a:tailEnd/>
          </a:ln>
          <a:scene3d>
            <a:camera prst="orthographicFront"/>
            <a:lightRig rig="threePt" dir="t"/>
          </a:scene3d>
          <a:sp3d>
            <a:bevelT w="114300" prst="artDeco"/>
          </a:sp3d>
        </p:spPr>
        <p:txBody>
          <a:bodyP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chỉnh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xã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hội</a:t>
            </a:r>
            <a:r>
              <a:rPr lang="en-US" sz="2800" dirty="0">
                <a:latin typeface="Times New Roman" pitchFamily="18" charset="0"/>
                <a:cs typeface="Times New Roman" pitchFamily="18" charset="0"/>
              </a:rPr>
              <a:t> </a:t>
            </a:r>
          </a:p>
        </p:txBody>
      </p:sp>
      <p:sp>
        <p:nvSpPr>
          <p:cNvPr id="7" name="Rectangle 8"/>
          <p:cNvSpPr>
            <a:spLocks noChangeArrowheads="1"/>
          </p:cNvSpPr>
          <p:nvPr/>
        </p:nvSpPr>
        <p:spPr bwMode="auto">
          <a:xfrm>
            <a:off x="685800" y="2514600"/>
            <a:ext cx="7848600" cy="575542"/>
          </a:xfrm>
          <a:prstGeom prst="rect">
            <a:avLst/>
          </a:prstGeom>
          <a:solidFill>
            <a:schemeClr val="accent6">
              <a:lumMod val="20000"/>
              <a:lumOff val="80000"/>
            </a:schemeClr>
          </a:solidFill>
          <a:ln w="9525">
            <a:noFill/>
            <a:miter lim="800000"/>
            <a:headEnd/>
            <a:tailEnd/>
          </a:ln>
          <a:scene3d>
            <a:camera prst="orthographicFront"/>
            <a:lightRig rig="threePt" dir="t"/>
          </a:scene3d>
          <a:sp3d>
            <a:bevelT w="114300" prst="artDeco"/>
          </a:sp3d>
        </p:spPr>
        <p:txBody>
          <a:bodyPr>
            <a:spAutoFit/>
          </a:bodyPr>
          <a:lstStyle/>
          <a:p>
            <a:pPr algn="just" eaLnBrk="0" hangingPunct="0">
              <a:defRPr/>
            </a:pP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lịch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sử</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601512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838200" y="533400"/>
            <a:ext cx="75438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600" b="1"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Trung</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nước</a:t>
            </a:r>
            <a:endParaRPr lang="en-US" sz="2600" spc="-30" dirty="0">
              <a:latin typeface="Times New Roman" pitchFamily="18" charset="0"/>
              <a:cs typeface="Times New Roman" pitchFamily="18" charset="0"/>
            </a:endParaRPr>
          </a:p>
        </p:txBody>
      </p:sp>
      <p:sp>
        <p:nvSpPr>
          <p:cNvPr id="9" name="Rectangle 8"/>
          <p:cNvSpPr/>
          <p:nvPr/>
        </p:nvSpPr>
        <p:spPr>
          <a:xfrm>
            <a:off x="685800" y="5181600"/>
            <a:ext cx="7848600" cy="923330"/>
          </a:xfrm>
          <a:prstGeom prst="rect">
            <a:avLst/>
          </a:prstGeom>
          <a:solidFill>
            <a:srgbClr val="FFFF99"/>
          </a:solidFill>
          <a:scene3d>
            <a:camera prst="orthographicFront"/>
            <a:lightRig rig="threePt" dir="t"/>
          </a:scene3d>
          <a:sp3d>
            <a:bevelT prst="relaxedInset"/>
          </a:sp3d>
        </p:spPr>
        <p:txBody>
          <a:bodyPr>
            <a:spAutoFit/>
          </a:bodyPr>
          <a:lstStyle/>
          <a:p>
            <a:pPr algn="just">
              <a:defRPr/>
            </a:pPr>
            <a:r>
              <a:rPr lang="en-US" sz="2600" spc="-40" dirty="0">
                <a:latin typeface="Times New Roman" pitchFamily="18" charset="0"/>
                <a:cs typeface="Times New Roman" pitchFamily="18" charset="0"/>
              </a:rPr>
              <a:t>“</a:t>
            </a:r>
            <a:r>
              <a:rPr lang="en-US" sz="2600" spc="-40" dirty="0" err="1">
                <a:latin typeface="Times New Roman" pitchFamily="18" charset="0"/>
                <a:cs typeface="Times New Roman" pitchFamily="18" charset="0"/>
              </a:rPr>
              <a:t>hết</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lòng</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hết</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sức</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phục</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vụ</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nhân</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dân</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Tuyệt</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đối</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không</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được</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lên</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mặt</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quan</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cách</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mạng</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ra</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lệnh</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ra</a:t>
            </a:r>
            <a:r>
              <a:rPr lang="en-US" sz="2600" spc="-40" dirty="0">
                <a:latin typeface="Times New Roman" pitchFamily="18" charset="0"/>
                <a:cs typeface="Times New Roman" pitchFamily="18" charset="0"/>
              </a:rPr>
              <a:t> </a:t>
            </a:r>
            <a:r>
              <a:rPr lang="en-US" sz="2600" spc="-40" dirty="0" err="1">
                <a:latin typeface="Times New Roman" pitchFamily="18" charset="0"/>
                <a:cs typeface="Times New Roman" pitchFamily="18" charset="0"/>
              </a:rPr>
              <a:t>oai</a:t>
            </a:r>
            <a:r>
              <a:rPr lang="en-US" sz="2600" spc="-40" dirty="0">
                <a:latin typeface="Times New Roman" pitchFamily="18" charset="0"/>
                <a:cs typeface="Times New Roman" pitchFamily="18" charset="0"/>
              </a:rPr>
              <a:t>”</a:t>
            </a:r>
            <a:r>
              <a:rPr lang="en-US" sz="2000" i="1" spc="-40" dirty="0">
                <a:latin typeface="Times New Roman" pitchFamily="18" charset="0"/>
                <a:cs typeface="Times New Roman" pitchFamily="18" charset="0"/>
              </a:rPr>
              <a:t> </a:t>
            </a:r>
            <a:r>
              <a:rPr lang="en-US" i="1" spc="-40" dirty="0">
                <a:latin typeface="Times New Roman" pitchFamily="18" charset="0"/>
                <a:cs typeface="Times New Roman" pitchFamily="18" charset="0"/>
              </a:rPr>
              <a:t>- </a:t>
            </a:r>
            <a:r>
              <a:rPr lang="x-none" i="1" spc="-40">
                <a:latin typeface="Times New Roman" pitchFamily="18" charset="0"/>
                <a:cs typeface="Times New Roman" pitchFamily="18" charset="0"/>
              </a:rPr>
              <a:t>HC</a:t>
            </a:r>
            <a:r>
              <a:rPr lang="en-US" i="1" spc="-40" dirty="0">
                <a:latin typeface="Times New Roman" pitchFamily="18" charset="0"/>
                <a:cs typeface="Times New Roman" pitchFamily="18" charset="0"/>
              </a:rPr>
              <a:t>M</a:t>
            </a:r>
            <a:r>
              <a:rPr lang="x-none" i="1" spc="-40">
                <a:latin typeface="Times New Roman" pitchFamily="18" charset="0"/>
                <a:cs typeface="Times New Roman" pitchFamily="18" charset="0"/>
              </a:rPr>
              <a:t>, 2011, t.13, tr.67</a:t>
            </a:r>
            <a:endParaRPr lang="en-US" sz="2800" i="1" spc="-40" dirty="0">
              <a:latin typeface="Times New Roman" pitchFamily="18" charset="0"/>
              <a:cs typeface="Times New Roman" pitchFamily="18" charset="0"/>
            </a:endParaRPr>
          </a:p>
        </p:txBody>
      </p:sp>
      <p:sp>
        <p:nvSpPr>
          <p:cNvPr id="11" name="Rectangle 10"/>
          <p:cNvSpPr>
            <a:spLocks noChangeArrowheads="1"/>
          </p:cNvSpPr>
          <p:nvPr/>
        </p:nvSpPr>
        <p:spPr bwMode="auto">
          <a:xfrm>
            <a:off x="838200" y="1130082"/>
            <a:ext cx="7543800" cy="892552"/>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Hiếu</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dân</a:t>
            </a:r>
            <a:r>
              <a:rPr lang="en-US" sz="2600" spc="-30" dirty="0">
                <a:latin typeface="Times New Roman" pitchFamily="18" charset="0"/>
                <a:cs typeface="Times New Roman" pitchFamily="18" charset="0"/>
              </a:rPr>
              <a:t>: </a:t>
            </a:r>
            <a:r>
              <a:rPr lang="en-US" sz="2600" dirty="0" err="1">
                <a:latin typeface="Times New Roman" pitchFamily="18" charset="0"/>
                <a:cs typeface="Times New Roman" pitchFamily="18" charset="0"/>
              </a:rPr>
              <a:t>thương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tin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học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hỏi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trọng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lấy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gốc</a:t>
            </a:r>
            <a:endParaRPr lang="en-US" sz="2600" spc="-30" dirty="0">
              <a:latin typeface="Times New Roman" pitchFamily="18" charset="0"/>
              <a:cs typeface="Times New Roman" pitchFamily="18" charset="0"/>
            </a:endParaRPr>
          </a:p>
        </p:txBody>
      </p:sp>
      <p:sp>
        <p:nvSpPr>
          <p:cNvPr id="12" name="Rectangle 2"/>
          <p:cNvSpPr>
            <a:spLocks noChangeArrowheads="1"/>
          </p:cNvSpPr>
          <p:nvPr/>
        </p:nvSpPr>
        <p:spPr bwMode="auto">
          <a:xfrm>
            <a:off x="1143000" y="2133600"/>
            <a:ext cx="6858000" cy="492443"/>
          </a:xfrm>
          <a:prstGeom prst="rect">
            <a:avLst/>
          </a:prstGeom>
          <a:solidFill>
            <a:srgbClr val="FFFF99"/>
          </a:solidFill>
          <a:ln w="9525">
            <a:noFill/>
            <a:miter lim="800000"/>
            <a:headEnd/>
            <a:tailEnd/>
          </a:ln>
          <a:scene3d>
            <a:camera prst="orthographicFront"/>
            <a:lightRig rig="threePt" dir="t"/>
          </a:scene3d>
          <a:sp3d>
            <a:bevelT w="165100" prst="coolSlant"/>
          </a:sp3d>
        </p:spPr>
        <p:txBody>
          <a:bodyPr>
            <a:spAutoFit/>
          </a:bodyPr>
          <a:lstStyle/>
          <a:p>
            <a:pPr algn="ctr">
              <a:defRPr/>
            </a:pPr>
            <a:r>
              <a:rPr lang="en-US" sz="2600" dirty="0">
                <a:latin typeface="Times New Roman" pitchFamily="18" charset="0"/>
                <a:cs typeface="Times New Roman" pitchFamily="18" charset="0"/>
              </a:rPr>
              <a:t>“</a:t>
            </a:r>
            <a:r>
              <a:rPr lang="en-US" sz="2600" dirty="0" err="1">
                <a:latin typeface="Times New Roman" pitchFamily="18" charset="0"/>
                <a:cs typeface="Times New Roman" pitchFamily="18" charset="0"/>
              </a:rPr>
              <a:t>Đảng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đầy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tớ</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của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a:t>
            </a:r>
          </a:p>
        </p:txBody>
      </p:sp>
      <p:sp>
        <p:nvSpPr>
          <p:cNvPr id="13" name="Rectangle 12"/>
          <p:cNvSpPr/>
          <p:nvPr/>
        </p:nvSpPr>
        <p:spPr>
          <a:xfrm>
            <a:off x="1143000" y="2707957"/>
            <a:ext cx="6858000" cy="492443"/>
          </a:xfrm>
          <a:prstGeom prst="rect">
            <a:avLst/>
          </a:prstGeom>
          <a:solidFill>
            <a:schemeClr val="accent3">
              <a:lumMod val="40000"/>
              <a:lumOff val="60000"/>
            </a:schemeClr>
          </a:solidFill>
          <a:scene3d>
            <a:camera prst="orthographicFront"/>
            <a:lightRig rig="threePt" dir="t"/>
          </a:scene3d>
          <a:sp3d>
            <a:bevelT w="165100" prst="coolSlant"/>
          </a:sp3d>
        </p:spPr>
        <p:txBody>
          <a:bodyPr>
            <a:spAutoFit/>
          </a:bodyPr>
          <a:lstStyle/>
          <a:p>
            <a:pPr algn="ctr">
              <a:defRPr/>
            </a:pPr>
            <a:r>
              <a:rPr lang="en-US" sz="2600" dirty="0">
                <a:latin typeface="Times New Roman" pitchFamily="18" charset="0"/>
                <a:cs typeface="Times New Roman" pitchFamily="18" charset="0"/>
              </a:rPr>
              <a:t>“</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nắm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quyền</a:t>
            </a:r>
            <a:r>
              <a:rPr lang="en-US" sz="2600" dirty="0">
                <a:latin typeface="Times New Roman" pitchFamily="18" charset="0"/>
                <a:cs typeface="Times New Roman" pitchFamily="18" charset="0"/>
              </a:rPr>
              <a:t>”</a:t>
            </a:r>
          </a:p>
        </p:txBody>
      </p:sp>
      <p:sp>
        <p:nvSpPr>
          <p:cNvPr id="14" name="Rectangle 13"/>
          <p:cNvSpPr/>
          <p:nvPr/>
        </p:nvSpPr>
        <p:spPr>
          <a:xfrm>
            <a:off x="4572000" y="3352800"/>
            <a:ext cx="3962400" cy="1692771"/>
          </a:xfrm>
          <a:prstGeom prst="rect">
            <a:avLst/>
          </a:prstGeom>
          <a:solidFill>
            <a:srgbClr val="92D050"/>
          </a:solidFill>
          <a:scene3d>
            <a:camera prst="orthographicFront"/>
            <a:lightRig rig="threePt" dir="t"/>
          </a:scene3d>
          <a:sp3d>
            <a:bevelT w="165100" prst="coolSlant"/>
          </a:sp3d>
        </p:spPr>
        <p:txBody>
          <a:bodyPr>
            <a:spAutoFit/>
          </a:bodyPr>
          <a:lstStyle/>
          <a:p>
            <a:pPr algn="ctr">
              <a:defRPr/>
            </a:pPr>
            <a:r>
              <a:rPr lang="en-US" sz="2600" dirty="0" err="1">
                <a:latin typeface="Times New Roman" pitchFamily="18" charset="0"/>
                <a:cs typeface="Times New Roman" pitchFamily="18" charset="0"/>
              </a:rPr>
              <a:t>Nắm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vững</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tình</a:t>
            </a:r>
            <a:endParaRPr lang="en-US" sz="2600" i="1" dirty="0">
              <a:latin typeface="Times New Roman" pitchFamily="18" charset="0"/>
              <a:cs typeface="Times New Roman" pitchFamily="18" charset="0"/>
            </a:endParaRPr>
          </a:p>
          <a:p>
            <a:pPr algn="ctr">
              <a:defRPr/>
            </a:pPr>
            <a:r>
              <a:rPr lang="en-US" sz="2600" dirty="0" err="1">
                <a:latin typeface="Times New Roman" pitchFamily="18" charset="0"/>
                <a:cs typeface="Times New Roman" pitchFamily="18" charset="0"/>
              </a:rPr>
              <a:t>Hiểu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rõ</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tâm</a:t>
            </a:r>
            <a:endParaRPr lang="en-US" sz="2600" i="1" dirty="0">
              <a:latin typeface="Times New Roman" pitchFamily="18" charset="0"/>
              <a:cs typeface="Times New Roman" pitchFamily="18" charset="0"/>
            </a:endParaRPr>
          </a:p>
          <a:p>
            <a:pPr algn="ctr">
              <a:defRPr/>
            </a:pPr>
            <a:r>
              <a:rPr lang="en-US" sz="2600" dirty="0" err="1">
                <a:latin typeface="Times New Roman" pitchFamily="18" charset="0"/>
                <a:cs typeface="Times New Roman" pitchFamily="18" charset="0"/>
              </a:rPr>
              <a:t>Cải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thiện</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sinh</a:t>
            </a:r>
            <a:endParaRPr lang="en-US" sz="2600" i="1" dirty="0">
              <a:latin typeface="Times New Roman" pitchFamily="18" charset="0"/>
              <a:cs typeface="Times New Roman" pitchFamily="18" charset="0"/>
            </a:endParaRPr>
          </a:p>
          <a:p>
            <a:pPr algn="ctr">
              <a:defRPr/>
            </a:pPr>
            <a:r>
              <a:rPr lang="en-US" sz="2600" dirty="0" err="1">
                <a:latin typeface="Times New Roman" pitchFamily="18" charset="0"/>
                <a:cs typeface="Times New Roman" pitchFamily="18" charset="0"/>
              </a:rPr>
              <a:t>Nâng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cao</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trí</a:t>
            </a:r>
            <a:endParaRPr lang="en-US" sz="2600" i="1" dirty="0">
              <a:latin typeface="Times New Roman" pitchFamily="18" charset="0"/>
              <a:cs typeface="Times New Roman" pitchFamily="18" charset="0"/>
            </a:endParaRPr>
          </a:p>
        </p:txBody>
      </p:sp>
      <p:pic>
        <p:nvPicPr>
          <p:cNvPr id="15" name="Picture 20" descr="D:\anh\tu lieu\HCM\21.jpg"/>
          <p:cNvPicPr>
            <a:picLocks noChangeAspect="1" noChangeArrowheads="1"/>
          </p:cNvPicPr>
          <p:nvPr/>
        </p:nvPicPr>
        <p:blipFill>
          <a:blip r:embed="rId2" cstate="print"/>
          <a:srcRect/>
          <a:stretch>
            <a:fillRect/>
          </a:stretch>
        </p:blipFill>
        <p:spPr bwMode="auto">
          <a:xfrm>
            <a:off x="533400" y="3352800"/>
            <a:ext cx="1447800" cy="1692771"/>
          </a:xfrm>
          <a:prstGeom prst="rect">
            <a:avLst/>
          </a:prstGeom>
          <a:noFill/>
          <a:scene3d>
            <a:camera prst="orthographicFront"/>
            <a:lightRig rig="threePt" dir="t"/>
          </a:scene3d>
          <a:sp3d>
            <a:bevelT prst="convex"/>
          </a:sp3d>
        </p:spPr>
      </p:pic>
      <p:sp>
        <p:nvSpPr>
          <p:cNvPr id="16" name="Right Arrow 15"/>
          <p:cNvSpPr/>
          <p:nvPr/>
        </p:nvSpPr>
        <p:spPr>
          <a:xfrm>
            <a:off x="2209800" y="3352800"/>
            <a:ext cx="2209800" cy="169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dirty="0" err="1">
                <a:latin typeface="Times New Roman" pitchFamily="18" charset="0"/>
                <a:cs typeface="Times New Roman" pitchFamily="18" charset="0"/>
              </a:rPr>
              <a:t>cán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bộ</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đảng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viên</a:t>
            </a:r>
            <a:endParaRPr lang="en-US" sz="2600" dirty="0"/>
          </a:p>
        </p:txBody>
      </p:sp>
    </p:spTree>
    <p:extLst>
      <p:ext uri="{BB962C8B-B14F-4D97-AF65-F5344CB8AC3E}">
        <p14:creationId xmlns:p14="http://schemas.microsoft.com/office/powerpoint/2010/main" val="4228773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1000"/>
                                        <p:tgtEl>
                                          <p:spTgt spid="11"/>
                                        </p:tgtEl>
                                      </p:cBhvr>
                                    </p:animEffect>
                                  </p:childTnLst>
                                </p:cTn>
                              </p:par>
                            </p:childTnLst>
                          </p:cTn>
                        </p:par>
                        <p:par>
                          <p:cTn id="8" fill="hold" nodeType="afterGroup">
                            <p:stCondLst>
                              <p:cond delay="1000"/>
                            </p:stCondLst>
                            <p:childTnLst>
                              <p:par>
                                <p:cTn id="9" presetID="12" presetClass="entr" presetSubtype="4" fill="hold" nodeType="afterEffect">
                                  <p:stCondLst>
                                    <p:cond delay="750"/>
                                  </p:stCondLst>
                                  <p:childTnLst>
                                    <p:set>
                                      <p:cBhvr>
                                        <p:cTn id="10" dur="1" fill="hold">
                                          <p:stCondLst>
                                            <p:cond delay="0"/>
                                          </p:stCondLst>
                                        </p:cTn>
                                        <p:tgtEl>
                                          <p:spTgt spid="12"/>
                                        </p:tgtEl>
                                        <p:attrNameLst>
                                          <p:attrName>style.visibility</p:attrName>
                                        </p:attrNameLst>
                                      </p:cBhvr>
                                      <p:to>
                                        <p:strVal val="visible"/>
                                      </p:to>
                                    </p:set>
                                    <p:animEffect transition="in" filter="slide(fromBottom)">
                                      <p:cBhvr>
                                        <p:cTn id="11" dur="1250"/>
                                        <p:tgtEl>
                                          <p:spTgt spid="12"/>
                                        </p:tgtEl>
                                      </p:cBhvr>
                                    </p:animEffect>
                                  </p:childTnLst>
                                </p:cTn>
                              </p:par>
                            </p:childTnLst>
                          </p:cTn>
                        </p:par>
                        <p:par>
                          <p:cTn id="12" fill="hold" nodeType="afterGroup">
                            <p:stCondLst>
                              <p:cond delay="3000"/>
                            </p:stCondLst>
                            <p:childTnLst>
                              <p:par>
                                <p:cTn id="13" presetID="5" presetClass="entr" presetSubtype="10" fill="hold" nodeType="after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checkerboard(across)">
                                      <p:cBhvr>
                                        <p:cTn id="15" dur="2250"/>
                                        <p:tgtEl>
                                          <p:spTgt spid="13"/>
                                        </p:tgtEl>
                                      </p:cBhvr>
                                    </p:animEffect>
                                  </p:childTnLst>
                                </p:cTn>
                              </p:par>
                            </p:childTnLst>
                          </p:cTn>
                        </p:par>
                        <p:par>
                          <p:cTn id="16" fill="hold" nodeType="afterGroup">
                            <p:stCondLst>
                              <p:cond delay="6000"/>
                            </p:stCondLst>
                            <p:childTnLst>
                              <p:par>
                                <p:cTn id="17" presetID="8" presetClass="entr" presetSubtype="16" fill="hold"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diamond(in)">
                                      <p:cBhvr>
                                        <p:cTn id="19" dur="1000"/>
                                        <p:tgtEl>
                                          <p:spTgt spid="15"/>
                                        </p:tgtEl>
                                      </p:cBhvr>
                                    </p:animEffect>
                                  </p:childTnLst>
                                </p:cTn>
                              </p:par>
                            </p:childTnLst>
                          </p:cTn>
                        </p:par>
                        <p:par>
                          <p:cTn id="20" fill="hold" nodeType="afterGroup">
                            <p:stCondLst>
                              <p:cond delay="7500"/>
                            </p:stCondLst>
                            <p:childTnLst>
                              <p:par>
                                <p:cTn id="21" presetID="12" presetClass="entr" presetSubtype="8" fill="hold" grpId="0" nodeType="after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slide(fromLeft)">
                                      <p:cBhvr>
                                        <p:cTn id="23" dur="1000"/>
                                        <p:tgtEl>
                                          <p:spTgt spid="16"/>
                                        </p:tgtEl>
                                      </p:cBhvr>
                                    </p:animEffect>
                                  </p:childTnLst>
                                </p:cTn>
                              </p:par>
                            </p:childTnLst>
                          </p:cTn>
                        </p:par>
                        <p:par>
                          <p:cTn id="24" fill="hold" nodeType="afterGroup">
                            <p:stCondLst>
                              <p:cond delay="9000"/>
                            </p:stCondLst>
                            <p:childTnLst>
                              <p:par>
                                <p:cTn id="25" presetID="20" presetClass="entr" presetSubtype="0" fill="hold" nodeType="after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wedge">
                                      <p:cBhvr>
                                        <p:cTn id="27" dur="2000"/>
                                        <p:tgtEl>
                                          <p:spTgt spid="14"/>
                                        </p:tgtEl>
                                      </p:cBhvr>
                                    </p:animEffect>
                                  </p:childTnLst>
                                </p:cTn>
                              </p:par>
                            </p:childTnLst>
                          </p:cTn>
                        </p:par>
                        <p:par>
                          <p:cTn id="28" fill="hold" nodeType="afterGroup">
                            <p:stCondLst>
                              <p:cond delay="11500"/>
                            </p:stCondLst>
                            <p:childTnLst>
                              <p:par>
                                <p:cTn id="29" presetID="21" presetClass="entr" presetSubtype="4" fill="hold" nodeType="afterEffect">
                                  <p:stCondLst>
                                    <p:cond delay="1750"/>
                                  </p:stCondLst>
                                  <p:childTnLst>
                                    <p:set>
                                      <p:cBhvr>
                                        <p:cTn id="30" dur="1" fill="hold">
                                          <p:stCondLst>
                                            <p:cond delay="0"/>
                                          </p:stCondLst>
                                        </p:cTn>
                                        <p:tgtEl>
                                          <p:spTgt spid="9"/>
                                        </p:tgtEl>
                                        <p:attrNameLst>
                                          <p:attrName>style.visibility</p:attrName>
                                        </p:attrNameLst>
                                      </p:cBhvr>
                                      <p:to>
                                        <p:strVal val="visible"/>
                                      </p:to>
                                    </p:set>
                                    <p:animEffect transition="in" filter="wheel(4)">
                                      <p:cBhvr>
                                        <p:cTn id="31" dur="2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685800" y="1126629"/>
            <a:ext cx="7696200" cy="1692771"/>
          </a:xfrm>
          <a:prstGeom prst="rect">
            <a:avLst/>
          </a:prstGeom>
          <a:solidFill>
            <a:schemeClr val="accent6">
              <a:lumMod val="40000"/>
              <a:lumOff val="60000"/>
            </a:schemeClr>
          </a:solidFill>
          <a:ln w="9525">
            <a:noFill/>
            <a:miter lim="800000"/>
            <a:headEnd/>
            <a:tailEnd/>
          </a:ln>
          <a:scene3d>
            <a:camera prst="orthographicFront"/>
            <a:lightRig rig="threePt" dir="t"/>
          </a:scene3d>
          <a:sp3d>
            <a:bevelT prst="convex"/>
          </a:sp3d>
        </p:spPr>
        <p:txBody>
          <a:bodyPr>
            <a:spAutoFit/>
          </a:bodyPr>
          <a:lstStyle/>
          <a:p>
            <a:pPr algn="just">
              <a:defRPr/>
            </a:pP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sử</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dụng</a:t>
            </a:r>
            <a:r>
              <a:rPr lang="en-US" sz="2600" dirty="0">
                <a:latin typeface="Times New Roman" pitchFamily="18" charset="0"/>
                <a:cs typeface="Times New Roman" pitchFamily="18" charset="0"/>
              </a:rPr>
              <a:t>: </a:t>
            </a:r>
            <a:r>
              <a:rPr lang="en-US" sz="2600" i="1" dirty="0">
                <a:latin typeface="Times New Roman" pitchFamily="18" charset="0"/>
                <a:cs typeface="Times New Roman" pitchFamily="18" charset="0"/>
              </a:rPr>
              <a:t>con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nô</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lệ</a:t>
            </a:r>
            <a:r>
              <a:rPr lang="en-US" sz="2600" dirty="0">
                <a:latin typeface="Times New Roman" pitchFamily="18" charset="0"/>
                <a:cs typeface="Times New Roman" pitchFamily="18" charset="0"/>
              </a:rPr>
              <a:t>, </a:t>
            </a:r>
            <a:r>
              <a:rPr lang="en-US" sz="2600" i="1" dirty="0">
                <a:latin typeface="Times New Roman" pitchFamily="18" charset="0"/>
                <a:cs typeface="Times New Roman" pitchFamily="18" charset="0"/>
              </a:rPr>
              <a:t>con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cùng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khổ</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bản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xứ</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bị</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bóc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lột</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da </a:t>
            </a:r>
            <a:r>
              <a:rPr lang="en-US" sz="2600" i="1" dirty="0" err="1">
                <a:latin typeface="Times New Roman" pitchFamily="18" charset="0"/>
                <a:cs typeface="Times New Roman" pitchFamily="18" charset="0"/>
              </a:rPr>
              <a:t>vàng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da </a:t>
            </a:r>
            <a:r>
              <a:rPr lang="en-US" sz="2600" i="1" dirty="0" err="1">
                <a:latin typeface="Times New Roman" pitchFamily="18" charset="0"/>
                <a:cs typeface="Times New Roman" pitchFamily="18" charset="0"/>
              </a:rPr>
              <a:t>đen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cùng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khổ</a:t>
            </a:r>
            <a:r>
              <a:rPr lang="en-US" sz="2600" i="1" dirty="0">
                <a:latin typeface="Times New Roman" pitchFamily="18" charset="0"/>
                <a:cs typeface="Times New Roman" pitchFamily="18" charset="0"/>
              </a:rPr>
              <a: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những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tên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thực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độc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ác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viên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chức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tàn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bạo</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bọn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ăn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bám</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đủ</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các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loại</a:t>
            </a:r>
            <a:r>
              <a:rPr lang="en-US" sz="2600" i="1" dirty="0">
                <a:latin typeface="Times New Roman" pitchFamily="18" charset="0"/>
                <a:cs typeface="Times New Roman" pitchFamily="18" charset="0"/>
              </a:rPr>
              <a:t>…</a:t>
            </a:r>
            <a:r>
              <a:rPr lang="en-US" sz="2600" dirty="0">
                <a:latin typeface="Times New Roman" pitchFamily="18" charset="0"/>
                <a:cs typeface="Times New Roman" pitchFamily="18" charset="0"/>
              </a:rPr>
              <a:t> </a:t>
            </a:r>
          </a:p>
        </p:txBody>
      </p:sp>
      <p:sp>
        <p:nvSpPr>
          <p:cNvPr id="101379" name="Rectangle 3"/>
          <p:cNvSpPr>
            <a:spLocks noChangeArrowheads="1"/>
          </p:cNvSpPr>
          <p:nvPr/>
        </p:nvSpPr>
        <p:spPr bwMode="auto">
          <a:xfrm>
            <a:off x="685800" y="3531513"/>
            <a:ext cx="7696200" cy="892552"/>
          </a:xfrm>
          <a:prstGeom prst="rect">
            <a:avLst/>
          </a:prstGeom>
          <a:solidFill>
            <a:schemeClr val="accent5">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thường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dùng</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công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nhân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nông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trí</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thức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quốc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a:t>
            </a:r>
            <a:endParaRPr lang="en-US" sz="2600" dirty="0">
              <a:latin typeface="Times New Roman" pitchFamily="18" charset="0"/>
              <a:cs typeface="Times New Roman" pitchFamily="18" charset="0"/>
            </a:endParaRPr>
          </a:p>
        </p:txBody>
      </p:sp>
      <p:sp>
        <p:nvSpPr>
          <p:cNvPr id="101380" name="Rectangle 1"/>
          <p:cNvSpPr>
            <a:spLocks noChangeArrowheads="1"/>
          </p:cNvSpPr>
          <p:nvPr/>
        </p:nvSpPr>
        <p:spPr bwMode="auto">
          <a:xfrm>
            <a:off x="685800" y="5257800"/>
            <a:ext cx="7696200" cy="923330"/>
          </a:xfrm>
          <a:prstGeom prst="rect">
            <a:avLst/>
          </a:prstGeom>
          <a:solidFill>
            <a:srgbClr val="FFFF99"/>
          </a:solidFill>
          <a:ln w="9525">
            <a:noFill/>
            <a:miter lim="800000"/>
            <a:headEnd/>
            <a:tailEnd/>
          </a:ln>
          <a:scene3d>
            <a:camera prst="orthographicFront"/>
            <a:lightRig rig="threePt" dir="t"/>
          </a:scene3d>
          <a:sp3d>
            <a:bevelT w="139700" h="139700" prst="divot"/>
          </a:sp3d>
        </p:spPr>
        <p:txBody>
          <a:bodyPr anchor="ctr">
            <a:spAutoFit/>
          </a:bodyPr>
          <a:lstStyle/>
          <a:p>
            <a:pPr algn="just" eaLnBrk="0" hangingPunct="0">
              <a:defRPr/>
            </a:pPr>
            <a:r>
              <a:rPr lang="en-US" sz="2600" dirty="0" err="1">
                <a:latin typeface="Times New Roman" pitchFamily="18" charset="0"/>
                <a:cs typeface="Times New Roman" pitchFamily="18" charset="0"/>
              </a:rPr>
              <a:t>Mang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hệ</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giai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cấp</a:t>
            </a:r>
            <a:r>
              <a:rPr lang="en-US" sz="2600" dirty="0">
                <a:latin typeface="Times New Roman" pitchFamily="18" charset="0"/>
                <a:cs typeface="Times New Roman" pitchFamily="18" charset="0"/>
              </a:rPr>
              <a:t>: </a:t>
            </a:r>
            <a:r>
              <a:rPr lang="en-US" sz="2600" i="1" dirty="0" err="1">
                <a:latin typeface="Times New Roman" pitchFamily="18" charset="0"/>
                <a:cs typeface="Times New Roman" pitchFamily="18" charset="0"/>
              </a:rPr>
              <a:t>lao</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động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chân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tay</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lao</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động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trí</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óc</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công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nhân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nông</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dân</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tập</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thể</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người</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chủ</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tập</a:t>
            </a:r>
            <a:r>
              <a:rPr lang="en-US" sz="2600" i="1" dirty="0">
                <a:latin typeface="Times New Roman" pitchFamily="18" charset="0"/>
                <a:cs typeface="Times New Roman" pitchFamily="18" charset="0"/>
              </a:rPr>
              <a:t> </a:t>
            </a:r>
            <a:r>
              <a:rPr lang="en-US" sz="2600" i="1" dirty="0" err="1">
                <a:latin typeface="Times New Roman" pitchFamily="18" charset="0"/>
                <a:cs typeface="Times New Roman" pitchFamily="18" charset="0"/>
              </a:rPr>
              <a:t>thể</a:t>
            </a:r>
            <a:r>
              <a:rPr lang="en-US" sz="2600" dirty="0">
                <a:latin typeface="Times New Roman" pitchFamily="18" charset="0"/>
                <a:cs typeface="Times New Roman" pitchFamily="18" charset="0"/>
              </a:rPr>
              <a:t>…</a:t>
            </a:r>
          </a:p>
        </p:txBody>
      </p:sp>
      <p:sp>
        <p:nvSpPr>
          <p:cNvPr id="5" name="Down Arrow 4"/>
          <p:cNvSpPr/>
          <p:nvPr/>
        </p:nvSpPr>
        <p:spPr>
          <a:xfrm>
            <a:off x="6400800" y="3200400"/>
            <a:ext cx="1676400" cy="228600"/>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Down Arrow 5"/>
          <p:cNvSpPr/>
          <p:nvPr/>
        </p:nvSpPr>
        <p:spPr>
          <a:xfrm>
            <a:off x="6400800" y="4876800"/>
            <a:ext cx="1752600" cy="228600"/>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914400" y="695980"/>
            <a:ext cx="2362200" cy="523220"/>
          </a:xfrm>
          <a:prstGeom prst="rect">
            <a:avLst/>
          </a:prstGeom>
          <a:solidFill>
            <a:schemeClr val="accent3">
              <a:lumMod val="40000"/>
              <a:lumOff val="60000"/>
            </a:schemeClr>
          </a:solidFill>
          <a:scene3d>
            <a:camera prst="orthographicFront"/>
            <a:lightRig rig="threePt" dir="t"/>
          </a:scene3d>
          <a:sp3d>
            <a:bevelT w="139700" prst="cross"/>
          </a:sp3d>
        </p:spPr>
        <p:txBody>
          <a:bodyPr>
            <a:spAutoFit/>
          </a:bodyPr>
          <a:lstStyle/>
          <a:p>
            <a:pPr algn="ctr">
              <a:defRPr/>
            </a:pPr>
            <a:r>
              <a:rPr lang="en-US" sz="2800" dirty="0" err="1">
                <a:latin typeface="+mj-lt"/>
                <a:cs typeface="Times New Roman" pitchFamily="18" charset="0"/>
              </a:rPr>
              <a:t>Trước</a:t>
            </a:r>
            <a:r>
              <a:rPr lang="en-US" sz="2800" dirty="0">
                <a:latin typeface="+mj-lt"/>
                <a:cs typeface="Times New Roman" pitchFamily="18" charset="0"/>
              </a:rPr>
              <a:t> 8/1945</a:t>
            </a:r>
            <a:endParaRPr lang="en-US" sz="2800" dirty="0">
              <a:latin typeface="+mj-lt"/>
            </a:endParaRPr>
          </a:p>
        </p:txBody>
      </p:sp>
      <p:sp>
        <p:nvSpPr>
          <p:cNvPr id="9" name="Rectangle 8"/>
          <p:cNvSpPr/>
          <p:nvPr/>
        </p:nvSpPr>
        <p:spPr>
          <a:xfrm>
            <a:off x="990600" y="3048000"/>
            <a:ext cx="2362200" cy="523220"/>
          </a:xfrm>
          <a:prstGeom prst="rect">
            <a:avLst/>
          </a:prstGeom>
          <a:solidFill>
            <a:schemeClr val="accent3">
              <a:lumMod val="40000"/>
              <a:lumOff val="60000"/>
            </a:schemeClr>
          </a:solidFill>
          <a:scene3d>
            <a:camera prst="orthographicFront"/>
            <a:lightRig rig="threePt" dir="t"/>
          </a:scene3d>
          <a:sp3d>
            <a:bevelT w="139700" prst="cross"/>
          </a:sp3d>
        </p:spPr>
        <p:txBody>
          <a:bodyPr>
            <a:spAutoFit/>
          </a:bodyPr>
          <a:lstStyle/>
          <a:p>
            <a:pPr algn="ctr">
              <a:defRPr/>
            </a:pPr>
            <a:r>
              <a:rPr lang="en-US" sz="2800" dirty="0" err="1">
                <a:latin typeface="+mj-lt"/>
                <a:cs typeface="Times New Roman" pitchFamily="18" charset="0"/>
              </a:rPr>
              <a:t>Sau</a:t>
            </a:r>
            <a:r>
              <a:rPr lang="en-US" sz="2800" dirty="0">
                <a:latin typeface="+mj-lt"/>
                <a:cs typeface="Times New Roman" pitchFamily="18" charset="0"/>
              </a:rPr>
              <a:t> 8/1945</a:t>
            </a:r>
            <a:endParaRPr lang="en-US" sz="2800" dirty="0">
              <a:latin typeface="+mj-lt"/>
            </a:endParaRPr>
          </a:p>
        </p:txBody>
      </p:sp>
      <p:sp>
        <p:nvSpPr>
          <p:cNvPr id="10" name="Rectangle 9"/>
          <p:cNvSpPr/>
          <p:nvPr/>
        </p:nvSpPr>
        <p:spPr>
          <a:xfrm>
            <a:off x="1066800" y="4734580"/>
            <a:ext cx="4114800" cy="523220"/>
          </a:xfrm>
          <a:prstGeom prst="rect">
            <a:avLst/>
          </a:prstGeom>
          <a:solidFill>
            <a:schemeClr val="accent3">
              <a:lumMod val="40000"/>
              <a:lumOff val="60000"/>
            </a:schemeClr>
          </a:solidFill>
          <a:scene3d>
            <a:camera prst="orthographicFront"/>
            <a:lightRig rig="threePt" dir="t"/>
          </a:scene3d>
          <a:sp3d>
            <a:bevelT w="139700" prst="cross"/>
          </a:sp3d>
        </p:spPr>
        <p:txBody>
          <a:bodyPr>
            <a:spAutoFit/>
          </a:bodyPr>
          <a:lstStyle/>
          <a:p>
            <a:pPr>
              <a:defRPr/>
            </a:pPr>
            <a:r>
              <a:rPr lang="en-US" sz="2800" dirty="0" err="1">
                <a:latin typeface="+mj-lt"/>
                <a:cs typeface="Times New Roman" pitchFamily="18" charset="0"/>
              </a:rPr>
              <a:t>Cải</a:t>
            </a:r>
            <a:r>
              <a:rPr lang="en-US" sz="2800" dirty="0">
                <a:latin typeface="+mj-lt"/>
                <a:cs typeface="Times New Roman" pitchFamily="18" charset="0"/>
              </a:rPr>
              <a:t> </a:t>
            </a:r>
            <a:r>
              <a:rPr lang="en-US" sz="2800" dirty="0" err="1">
                <a:latin typeface="+mj-lt"/>
                <a:cs typeface="Times New Roman" pitchFamily="18" charset="0"/>
              </a:rPr>
              <a:t>cách</a:t>
            </a:r>
            <a:r>
              <a:rPr lang="en-US" sz="2800" dirty="0">
                <a:latin typeface="+mj-lt"/>
                <a:cs typeface="Times New Roman" pitchFamily="18" charset="0"/>
              </a:rPr>
              <a:t> </a:t>
            </a:r>
            <a:r>
              <a:rPr lang="en-US" sz="2800" dirty="0" err="1">
                <a:latin typeface="+mj-lt"/>
                <a:cs typeface="Times New Roman" pitchFamily="18" charset="0"/>
              </a:rPr>
              <a:t>ruộng</a:t>
            </a:r>
            <a:r>
              <a:rPr lang="en-US" sz="2800" dirty="0">
                <a:latin typeface="+mj-lt"/>
                <a:cs typeface="Times New Roman" pitchFamily="18" charset="0"/>
              </a:rPr>
              <a:t> </a:t>
            </a:r>
            <a:r>
              <a:rPr lang="en-US" sz="2800" dirty="0" err="1">
                <a:latin typeface="+mj-lt"/>
                <a:cs typeface="Times New Roman" pitchFamily="18" charset="0"/>
              </a:rPr>
              <a:t>đất</a:t>
            </a:r>
            <a:r>
              <a:rPr lang="en-US" sz="2800" dirty="0">
                <a:latin typeface="+mj-lt"/>
                <a:cs typeface="Times New Roman" pitchFamily="18" charset="0"/>
              </a:rPr>
              <a:t>, XHCN</a:t>
            </a:r>
            <a:endParaRPr lang="en-US" sz="2800" dirty="0">
              <a:latin typeface="+mj-lt"/>
            </a:endParaRPr>
          </a:p>
        </p:txBody>
      </p:sp>
    </p:spTree>
    <p:extLst>
      <p:ext uri="{BB962C8B-B14F-4D97-AF65-F5344CB8AC3E}">
        <p14:creationId xmlns:p14="http://schemas.microsoft.com/office/powerpoint/2010/main" val="2085732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750"/>
                                        <p:tgtEl>
                                          <p:spTgt spid="8"/>
                                        </p:tgtEl>
                                      </p:cBhvr>
                                    </p:animEffect>
                                  </p:childTnLst>
                                </p:cTn>
                              </p:par>
                            </p:childTnLst>
                          </p:cTn>
                        </p:par>
                        <p:par>
                          <p:cTn id="8" fill="hold" nodeType="afterGroup">
                            <p:stCondLst>
                              <p:cond delay="750"/>
                            </p:stCondLst>
                            <p:childTnLst>
                              <p:par>
                                <p:cTn id="9" presetID="6" presetClass="entr" presetSubtype="16" fill="hold" nodeType="afterEffect">
                                  <p:stCondLst>
                                    <p:cond delay="750"/>
                                  </p:stCondLst>
                                  <p:childTnLst>
                                    <p:set>
                                      <p:cBhvr>
                                        <p:cTn id="10" dur="1" fill="hold">
                                          <p:stCondLst>
                                            <p:cond delay="0"/>
                                          </p:stCondLst>
                                        </p:cTn>
                                        <p:tgtEl>
                                          <p:spTgt spid="101378"/>
                                        </p:tgtEl>
                                        <p:attrNameLst>
                                          <p:attrName>style.visibility</p:attrName>
                                        </p:attrNameLst>
                                      </p:cBhvr>
                                      <p:to>
                                        <p:strVal val="visible"/>
                                      </p:to>
                                    </p:set>
                                    <p:animEffect transition="in" filter="circle(in)">
                                      <p:cBhvr>
                                        <p:cTn id="11" dur="2000"/>
                                        <p:tgtEl>
                                          <p:spTgt spid="1013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750"/>
                                        <p:tgtEl>
                                          <p:spTgt spid="9"/>
                                        </p:tgtEl>
                                      </p:cBhvr>
                                    </p:animEffect>
                                  </p:childTnLst>
                                </p:cTn>
                              </p:par>
                            </p:childTnLst>
                          </p:cTn>
                        </p:par>
                        <p:par>
                          <p:cTn id="17" fill="hold" nodeType="afterGroup">
                            <p:stCondLst>
                              <p:cond delay="750"/>
                            </p:stCondLst>
                            <p:childTnLst>
                              <p:par>
                                <p:cTn id="18" presetID="12" presetClass="entr" presetSubtype="1" fill="hold"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slide(fromTop)">
                                      <p:cBhvr>
                                        <p:cTn id="20" dur="1250"/>
                                        <p:tgtEl>
                                          <p:spTgt spid="5"/>
                                        </p:tgtEl>
                                      </p:cBhvr>
                                    </p:animEffect>
                                  </p:childTnLst>
                                </p:cTn>
                              </p:par>
                            </p:childTnLst>
                          </p:cTn>
                        </p:par>
                        <p:par>
                          <p:cTn id="21" fill="hold" nodeType="afterGroup">
                            <p:stCondLst>
                              <p:cond delay="2500"/>
                            </p:stCondLst>
                            <p:childTnLst>
                              <p:par>
                                <p:cTn id="22" presetID="21" presetClass="entr" presetSubtype="4" fill="hold" nodeType="afterEffect">
                                  <p:stCondLst>
                                    <p:cond delay="500"/>
                                  </p:stCondLst>
                                  <p:childTnLst>
                                    <p:set>
                                      <p:cBhvr>
                                        <p:cTn id="23" dur="1" fill="hold">
                                          <p:stCondLst>
                                            <p:cond delay="0"/>
                                          </p:stCondLst>
                                        </p:cTn>
                                        <p:tgtEl>
                                          <p:spTgt spid="101379"/>
                                        </p:tgtEl>
                                        <p:attrNameLst>
                                          <p:attrName>style.visibility</p:attrName>
                                        </p:attrNameLst>
                                      </p:cBhvr>
                                      <p:to>
                                        <p:strVal val="visible"/>
                                      </p:to>
                                    </p:set>
                                    <p:animEffect transition="in" filter="wheel(4)">
                                      <p:cBhvr>
                                        <p:cTn id="24" dur="2250"/>
                                        <p:tgtEl>
                                          <p:spTgt spid="10137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heckerboard(across)">
                                      <p:cBhvr>
                                        <p:cTn id="29" dur="750"/>
                                        <p:tgtEl>
                                          <p:spTgt spid="10"/>
                                        </p:tgtEl>
                                      </p:cBhvr>
                                    </p:animEffect>
                                  </p:childTnLst>
                                </p:cTn>
                              </p:par>
                            </p:childTnLst>
                          </p:cTn>
                        </p:par>
                        <p:par>
                          <p:cTn id="30" fill="hold" nodeType="afterGroup">
                            <p:stCondLst>
                              <p:cond delay="750"/>
                            </p:stCondLst>
                            <p:childTnLst>
                              <p:par>
                                <p:cTn id="31" presetID="12" presetClass="entr" presetSubtype="1" fill="hold" nodeType="after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slide(fromTop)">
                                      <p:cBhvr>
                                        <p:cTn id="33" dur="1000"/>
                                        <p:tgtEl>
                                          <p:spTgt spid="6"/>
                                        </p:tgtEl>
                                      </p:cBhvr>
                                    </p:animEffect>
                                  </p:childTnLst>
                                </p:cTn>
                              </p:par>
                            </p:childTnLst>
                          </p:cTn>
                        </p:par>
                        <p:par>
                          <p:cTn id="34" fill="hold" nodeType="afterGroup">
                            <p:stCondLst>
                              <p:cond delay="2250"/>
                            </p:stCondLst>
                            <p:childTnLst>
                              <p:par>
                                <p:cTn id="35" presetID="4" presetClass="entr" presetSubtype="16" fill="hold" nodeType="afterEffect">
                                  <p:stCondLst>
                                    <p:cond delay="1000"/>
                                  </p:stCondLst>
                                  <p:childTnLst>
                                    <p:set>
                                      <p:cBhvr>
                                        <p:cTn id="36" dur="1" fill="hold">
                                          <p:stCondLst>
                                            <p:cond delay="0"/>
                                          </p:stCondLst>
                                        </p:cTn>
                                        <p:tgtEl>
                                          <p:spTgt spid="101380"/>
                                        </p:tgtEl>
                                        <p:attrNameLst>
                                          <p:attrName>style.visibility</p:attrName>
                                        </p:attrNameLst>
                                      </p:cBhvr>
                                      <p:to>
                                        <p:strVal val="visible"/>
                                      </p:to>
                                    </p:set>
                                    <p:animEffect transition="in" filter="box(in)">
                                      <p:cBhvr>
                                        <p:cTn id="37" dur="1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2" name="Rectangle 1"/>
          <p:cNvSpPr>
            <a:spLocks noChangeArrowheads="1"/>
          </p:cNvSpPr>
          <p:nvPr/>
        </p:nvSpPr>
        <p:spPr bwMode="auto">
          <a:xfrm>
            <a:off x="685800" y="712321"/>
            <a:ext cx="7848600" cy="523220"/>
          </a:xfrm>
          <a:prstGeom prst="rect">
            <a:avLst/>
          </a:prstGeom>
          <a:solidFill>
            <a:srgbClr val="FFFF99"/>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Quan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niệm</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của</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Hồ</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Chí</a:t>
            </a:r>
            <a:r>
              <a:rPr lang="en-US" sz="2800" b="1" dirty="0">
                <a:latin typeface="Times New Roman" pitchFamily="18" charset="0"/>
                <a:cs typeface="Times New Roman" pitchFamily="18" charset="0"/>
              </a:rPr>
              <a:t> Minh </a:t>
            </a:r>
            <a:r>
              <a:rPr lang="en-US" sz="2800" b="1" dirty="0" err="1">
                <a:latin typeface="Times New Roman" pitchFamily="18" charset="0"/>
                <a:cs typeface="Times New Roman" pitchFamily="18" charset="0"/>
              </a:rPr>
              <a:t>về</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41992" name="Rectangle 7"/>
          <p:cNvSpPr>
            <a:spLocks noChangeArrowheads="1"/>
          </p:cNvSpPr>
          <p:nvPr/>
        </p:nvSpPr>
        <p:spPr bwMode="auto">
          <a:xfrm>
            <a:off x="685800" y="137160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14300" prst="artDeco"/>
          </a:sp3d>
        </p:spPr>
        <p:txBody>
          <a:bodyP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chỉnh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thống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endParaRPr lang="en-US" sz="2800" dirty="0">
              <a:latin typeface="Times New Roman" pitchFamily="18" charset="0"/>
              <a:cs typeface="Times New Roman" pitchFamily="18" charset="0"/>
            </a:endParaRPr>
          </a:p>
        </p:txBody>
      </p:sp>
      <p:sp>
        <p:nvSpPr>
          <p:cNvPr id="7" name="Rectangle 8"/>
          <p:cNvSpPr>
            <a:spLocks noChangeArrowheads="1"/>
          </p:cNvSpPr>
          <p:nvPr/>
        </p:nvSpPr>
        <p:spPr bwMode="auto">
          <a:xfrm>
            <a:off x="685800" y="1981200"/>
            <a:ext cx="7848600" cy="575542"/>
          </a:xfrm>
          <a:prstGeom prst="rect">
            <a:avLst/>
          </a:prstGeom>
          <a:solidFill>
            <a:schemeClr val="accent6">
              <a:lumMod val="40000"/>
              <a:lumOff val="60000"/>
            </a:schemeClr>
          </a:solidFill>
          <a:ln w="9525">
            <a:noFill/>
            <a:miter lim="800000"/>
            <a:headEnd/>
            <a:tailEnd/>
          </a:ln>
          <a:scene3d>
            <a:camera prst="orthographicFront"/>
            <a:lightRig rig="threePt" dir="t"/>
          </a:scene3d>
          <a:sp3d>
            <a:bevelT w="114300" prst="artDeco"/>
          </a:sp3d>
        </p:spPr>
        <p:txBody>
          <a:bodyPr>
            <a:spAutoFit/>
          </a:bodyPr>
          <a:lstStyle/>
          <a:p>
            <a:pPr algn="just" eaLnBrk="0" hangingPunct="0">
              <a:defRPr/>
            </a:pP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lịch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sử</a:t>
            </a:r>
            <a:endParaRPr lang="en-US" sz="2800" dirty="0">
              <a:latin typeface="Times New Roman" pitchFamily="18" charset="0"/>
              <a:cs typeface="Times New Roman" pitchFamily="18" charset="0"/>
            </a:endParaRPr>
          </a:p>
        </p:txBody>
      </p:sp>
      <p:sp>
        <p:nvSpPr>
          <p:cNvPr id="5" name="Rectangle 2"/>
          <p:cNvSpPr>
            <a:spLocks noChangeArrowheads="1"/>
          </p:cNvSpPr>
          <p:nvPr/>
        </p:nvSpPr>
        <p:spPr bwMode="auto">
          <a:xfrm>
            <a:off x="685800" y="267718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14300" prst="artDeco"/>
          </a:sp3d>
        </p:spPr>
        <p:txBody>
          <a:bodyPr anchor="ct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chất</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mang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hội</a:t>
            </a:r>
            <a:endParaRPr lang="en-US" sz="2800" dirty="0">
              <a:latin typeface="Times New Roman" pitchFamily="18" charset="0"/>
              <a:cs typeface="Times New Roman" pitchFamily="18" charset="0"/>
            </a:endParaRPr>
          </a:p>
        </p:txBody>
      </p:sp>
      <p:sp>
        <p:nvSpPr>
          <p:cNvPr id="6" name="Rectangle 1"/>
          <p:cNvSpPr>
            <a:spLocks noChangeArrowheads="1"/>
          </p:cNvSpPr>
          <p:nvPr/>
        </p:nvSpPr>
        <p:spPr bwMode="auto">
          <a:xfrm>
            <a:off x="838200" y="5181600"/>
            <a:ext cx="7467600" cy="954107"/>
          </a:xfrm>
          <a:prstGeom prst="rect">
            <a:avLst/>
          </a:prstGeom>
          <a:solidFill>
            <a:schemeClr val="accent5">
              <a:lumMod val="20000"/>
              <a:lumOff val="80000"/>
            </a:schemeClr>
          </a:solidFill>
          <a:ln w="9525">
            <a:noFill/>
            <a:miter lim="800000"/>
            <a:headEnd/>
            <a:tailEnd/>
          </a:ln>
          <a:scene3d>
            <a:camera prst="orthographicFront"/>
            <a:lightRig rig="threePt" dir="t"/>
          </a:scene3d>
          <a:sp3d>
            <a:bevelT w="114300" prst="hardEdge"/>
          </a:sp3d>
        </p:spPr>
        <p:txBody>
          <a:bodyPr anchor="ctr">
            <a:spAutoFit/>
          </a:bodyPr>
          <a:lstStyle/>
          <a:p>
            <a:pPr algn="ctr" eaLnBrk="0" hangingPunct="0">
              <a:tabLst>
                <a:tab pos="1531938" algn="l"/>
              </a:tabL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Hiền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đâu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sẵn</a:t>
            </a:r>
            <a:r>
              <a:rPr lang="en-US" sz="2800" dirty="0">
                <a:latin typeface="Times New Roman" pitchFamily="18" charset="0"/>
                <a:cs typeface="Times New Roman" pitchFamily="18" charset="0"/>
              </a:rPr>
              <a:t> </a:t>
            </a:r>
          </a:p>
          <a:p>
            <a:pPr algn="ctr" eaLnBrk="0" hangingPunct="0">
              <a:tabLst>
                <a:tab pos="1531938" algn="l"/>
              </a:tabLst>
              <a:defRPr/>
            </a:pPr>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nhiều</a:t>
            </a:r>
            <a:r>
              <a:rPr lang="en-US" sz="2800" dirty="0">
                <a:latin typeface="Times New Roman" pitchFamily="18" charset="0"/>
                <a:cs typeface="Times New Roman" pitchFamily="18" charset="0"/>
              </a:rPr>
              <a:t> do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nên</a:t>
            </a:r>
            <a:r>
              <a:rPr lang="en-US" sz="2800" dirty="0">
                <a:latin typeface="Times New Roman" pitchFamily="18" charset="0"/>
                <a:cs typeface="Times New Roman" pitchFamily="18" charset="0"/>
              </a:rPr>
              <a:t>”</a:t>
            </a:r>
          </a:p>
        </p:txBody>
      </p:sp>
      <p:sp>
        <p:nvSpPr>
          <p:cNvPr id="8" name="Down Arrow 7"/>
          <p:cNvSpPr/>
          <p:nvPr/>
        </p:nvSpPr>
        <p:spPr>
          <a:xfrm>
            <a:off x="3810000" y="4813995"/>
            <a:ext cx="1905000" cy="291405"/>
          </a:xfrm>
          <a:prstGeom prst="down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2"/>
          <p:cNvSpPr>
            <a:spLocks noChangeArrowheads="1"/>
          </p:cNvSpPr>
          <p:nvPr/>
        </p:nvSpPr>
        <p:spPr bwMode="auto">
          <a:xfrm>
            <a:off x="685800" y="3352800"/>
            <a:ext cx="7848600" cy="1384995"/>
          </a:xfrm>
          <a:prstGeom prst="rect">
            <a:avLst/>
          </a:prstGeom>
          <a:solidFill>
            <a:srgbClr val="FFFF99"/>
          </a:solidFill>
          <a:ln w="9525">
            <a:noFill/>
            <a:miter lim="800000"/>
            <a:headEnd/>
            <a:tailEnd/>
          </a:ln>
          <a:scene3d>
            <a:camera prst="orthographicFront"/>
            <a:lightRig rig="threePt" dir="t"/>
          </a:scene3d>
          <a:sp3d>
            <a:bevelT prst="angle"/>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Chữ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hẹp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họ</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hàng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đồng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bào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loài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HCM,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5, tr.644</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06380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75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Top)">
                                      <p:cBhvr>
                                        <p:cTn id="18" dur="750"/>
                                        <p:tgtEl>
                                          <p:spTgt spid="8"/>
                                        </p:tgtEl>
                                      </p:cBhvr>
                                    </p:animEffect>
                                  </p:childTnLst>
                                </p:cTn>
                              </p:par>
                            </p:childTnLst>
                          </p:cTn>
                        </p:par>
                        <p:par>
                          <p:cTn id="19" fill="hold" nodeType="afterGroup">
                            <p:stCondLst>
                              <p:cond delay="750"/>
                            </p:stCondLst>
                            <p:childTnLst>
                              <p:par>
                                <p:cTn id="20" presetID="6" presetClass="entr" presetSubtype="16" fill="hold" nodeType="after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1"/>
          <p:cNvSpPr>
            <a:spLocks noChangeArrowheads="1"/>
          </p:cNvSpPr>
          <p:nvPr/>
        </p:nvSpPr>
        <p:spPr bwMode="auto">
          <a:xfrm>
            <a:off x="533400" y="1260157"/>
            <a:ext cx="8001000" cy="492443"/>
          </a:xfrm>
          <a:prstGeom prst="rect">
            <a:avLst/>
          </a:prstGeom>
          <a:solidFill>
            <a:srgbClr val="FFFF99"/>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en-US" sz="2600" b="1" dirty="0">
                <a:latin typeface="Times New Roman" pitchFamily="18" charset="0"/>
                <a:cs typeface="Times New Roman" pitchFamily="18" charset="0"/>
              </a:rPr>
              <a:t>1. </a:t>
            </a:r>
            <a:r>
              <a:rPr lang="en-US" sz="2600" b="1" dirty="0" err="1">
                <a:latin typeface="Times New Roman" pitchFamily="18" charset="0"/>
                <a:cs typeface="Times New Roman" pitchFamily="18" charset="0"/>
              </a:rPr>
              <a:t>Quan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niệm</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của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Hồ</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Chí</a:t>
            </a:r>
            <a:r>
              <a:rPr lang="en-US" sz="2600" b="1" dirty="0">
                <a:latin typeface="Times New Roman" pitchFamily="18" charset="0"/>
                <a:cs typeface="Times New Roman" pitchFamily="18" charset="0"/>
              </a:rPr>
              <a:t> Minh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endParaRPr lang="en-US" sz="2600" dirty="0">
              <a:latin typeface="Times New Roman" pitchFamily="18" charset="0"/>
              <a:cs typeface="Times New Roman" pitchFamily="18" charset="0"/>
            </a:endParaRPr>
          </a:p>
        </p:txBody>
      </p:sp>
      <p:sp>
        <p:nvSpPr>
          <p:cNvPr id="43015" name="Rectangle 8"/>
          <p:cNvSpPr>
            <a:spLocks noChangeArrowheads="1"/>
          </p:cNvSpPr>
          <p:nvPr/>
        </p:nvSpPr>
        <p:spPr bwMode="auto">
          <a:xfrm>
            <a:off x="609600" y="2505670"/>
            <a:ext cx="79248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104455" name="Rectangle 1"/>
          <p:cNvSpPr>
            <a:spLocks noChangeArrowheads="1"/>
          </p:cNvSpPr>
          <p:nvPr/>
        </p:nvSpPr>
        <p:spPr bwMode="auto">
          <a:xfrm>
            <a:off x="533400" y="1828800"/>
            <a:ext cx="8001000" cy="507831"/>
          </a:xfrm>
          <a:prstGeom prst="rect">
            <a:avLst/>
          </a:prstGeom>
          <a:solidFill>
            <a:srgbClr val="FFFF99"/>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defRPr/>
            </a:pPr>
            <a:r>
              <a:rPr lang="en-US" sz="2600" b="1" spc="-40" dirty="0">
                <a:latin typeface="Times New Roman" pitchFamily="18" charset="0"/>
                <a:cs typeface="Times New Roman" pitchFamily="18" charset="0"/>
              </a:rPr>
              <a:t>2. </a:t>
            </a:r>
            <a:r>
              <a:rPr lang="en-US" sz="2600" b="1" spc="-40" dirty="0" err="1">
                <a:latin typeface="Times New Roman" pitchFamily="18" charset="0"/>
                <a:cs typeface="Times New Roman" pitchFamily="18" charset="0"/>
              </a:rPr>
              <a:t>Quan</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điểm</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của</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Hồ</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Chí</a:t>
            </a:r>
            <a:r>
              <a:rPr lang="en-US" sz="2600" b="1" spc="-40" dirty="0">
                <a:latin typeface="Times New Roman" pitchFamily="18" charset="0"/>
                <a:cs typeface="Times New Roman" pitchFamily="18" charset="0"/>
              </a:rPr>
              <a:t> Minh </a:t>
            </a:r>
            <a:r>
              <a:rPr lang="en-US" sz="2600" b="1" spc="-40" dirty="0" err="1">
                <a:latin typeface="Times New Roman" pitchFamily="18" charset="0"/>
                <a:cs typeface="Times New Roman" pitchFamily="18" charset="0"/>
              </a:rPr>
              <a:t>về</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vai</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trò</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của</a:t>
            </a:r>
            <a:r>
              <a:rPr lang="en-US" sz="2600" b="1" spc="-40" dirty="0">
                <a:latin typeface="Times New Roman" pitchFamily="18" charset="0"/>
                <a:cs typeface="Times New Roman" pitchFamily="18" charset="0"/>
              </a:rPr>
              <a:t> con </a:t>
            </a:r>
            <a:r>
              <a:rPr lang="en-US" sz="2600" b="1" spc="-40" dirty="0" err="1">
                <a:latin typeface="Times New Roman" pitchFamily="18" charset="0"/>
                <a:cs typeface="Times New Roman" pitchFamily="18" charset="0"/>
              </a:rPr>
              <a:t>người</a:t>
            </a:r>
            <a:r>
              <a:rPr lang="en-US" sz="2600" b="1" spc="-40" dirty="0">
                <a:latin typeface="Times New Roman" pitchFamily="18" charset="0"/>
                <a:cs typeface="Times New Roman" pitchFamily="18" charset="0"/>
              </a:rPr>
              <a:t> </a:t>
            </a:r>
            <a:endParaRPr lang="en-US" sz="2600" spc="-40" dirty="0">
              <a:latin typeface="Times New Roman" pitchFamily="18" charset="0"/>
              <a:cs typeface="Times New Roman" pitchFamily="18" charset="0"/>
            </a:endParaRPr>
          </a:p>
        </p:txBody>
      </p:sp>
      <p:sp>
        <p:nvSpPr>
          <p:cNvPr id="7" name="Rectangle 14"/>
          <p:cNvSpPr>
            <a:spLocks noChangeArrowheads="1"/>
          </p:cNvSpPr>
          <p:nvPr/>
        </p:nvSpPr>
        <p:spPr bwMode="auto">
          <a:xfrm>
            <a:off x="533400" y="685800"/>
            <a:ext cx="8001000" cy="461665"/>
          </a:xfrm>
          <a:prstGeom prst="rect">
            <a:avLst/>
          </a:prstGeom>
          <a:solidFill>
            <a:schemeClr val="accent6">
              <a:lumMod val="60000"/>
              <a:lumOff val="40000"/>
            </a:schemeClr>
          </a:solidFill>
          <a:ln w="9525">
            <a:noFill/>
            <a:miter lim="800000"/>
            <a:headEnd/>
            <a:tailEnd/>
          </a:ln>
          <a:effectLst/>
          <a:scene3d>
            <a:camera prst="orthographicFront"/>
            <a:lightRig rig="threePt" dir="t"/>
          </a:scene3d>
          <a:sp3d>
            <a:bevelT w="139700" prst="cross"/>
          </a:sp3d>
        </p:spPr>
        <p:txBody>
          <a:bodyPr anchor="ctr">
            <a:spAutoFit/>
          </a:bodyPr>
          <a:lstStyle/>
          <a:p>
            <a:pPr marL="514350" indent="-514350" algn="ctr" eaLnBrk="0" hangingPunct="0">
              <a:defRPr/>
            </a:pPr>
            <a:r>
              <a:rPr lang="en-US" sz="2400" b="1" dirty="0">
                <a:latin typeface="Times New Roman" pitchFamily="18" charset="0"/>
                <a:cs typeface="Times New Roman" pitchFamily="18" charset="0"/>
              </a:rPr>
              <a:t>III. TƯ TƯỞNG HỒ CHÍ MINH CON NGƯỜI</a:t>
            </a:r>
            <a:endParaRPr lang="en-US" sz="2400" dirty="0">
              <a:latin typeface="Times New Roman" pitchFamily="18" charset="0"/>
              <a:cs typeface="Times New Roman" pitchFamily="18" charset="0"/>
            </a:endParaRPr>
          </a:p>
        </p:txBody>
      </p:sp>
      <p:sp>
        <p:nvSpPr>
          <p:cNvPr id="2" name="Rectangle 1"/>
          <p:cNvSpPr/>
          <p:nvPr/>
        </p:nvSpPr>
        <p:spPr>
          <a:xfrm>
            <a:off x="762000" y="3115270"/>
            <a:ext cx="3266920" cy="523220"/>
          </a:xfrm>
          <a:prstGeom prst="rect">
            <a:avLst/>
          </a:prstGeom>
          <a:solidFill>
            <a:srgbClr val="92D050"/>
          </a:solidFill>
          <a:scene3d>
            <a:camera prst="orthographicFront"/>
            <a:lightRig rig="threePt" dir="t"/>
          </a:scene3d>
          <a:sp3d>
            <a:bevelT w="139700" prst="cross"/>
          </a:sp3d>
        </p:spPr>
        <p:txBody>
          <a:bodyPr wrap="none">
            <a:spAutoFit/>
          </a:bodyPr>
          <a:lstStyle/>
          <a:p>
            <a:pPr>
              <a:defRPr/>
            </a:pPr>
            <a:r>
              <a:rPr lang="en-US" sz="2800" dirty="0">
                <a:latin typeface="+mj-lt"/>
                <a:cs typeface="Times New Roman" pitchFamily="18" charset="0"/>
              </a:rPr>
              <a:t>+ </a:t>
            </a:r>
            <a:r>
              <a:rPr lang="en-US" sz="2800" dirty="0" err="1">
                <a:latin typeface="+mj-lt"/>
                <a:cs typeface="Times New Roman" pitchFamily="18" charset="0"/>
              </a:rPr>
              <a:t>Giải</a:t>
            </a:r>
            <a:r>
              <a:rPr lang="en-US" sz="2800" dirty="0">
                <a:latin typeface="+mj-lt"/>
                <a:cs typeface="Times New Roman" pitchFamily="18" charset="0"/>
              </a:rPr>
              <a:t> </a:t>
            </a:r>
            <a:r>
              <a:rPr lang="en-US" sz="2800" dirty="0" err="1">
                <a:latin typeface="+mj-lt"/>
                <a:cs typeface="Times New Roman" pitchFamily="18" charset="0"/>
              </a:rPr>
              <a:t>phóng</a:t>
            </a:r>
            <a:r>
              <a:rPr lang="en-US" sz="2800" dirty="0">
                <a:latin typeface="+mj-lt"/>
                <a:cs typeface="Times New Roman" pitchFamily="18" charset="0"/>
              </a:rPr>
              <a:t> </a:t>
            </a:r>
            <a:r>
              <a:rPr lang="en-US" sz="2800" dirty="0" err="1">
                <a:latin typeface="+mj-lt"/>
                <a:cs typeface="Times New Roman" pitchFamily="18" charset="0"/>
              </a:rPr>
              <a:t>dân</a:t>
            </a:r>
            <a:r>
              <a:rPr lang="en-US" sz="2800" dirty="0">
                <a:latin typeface="+mj-lt"/>
                <a:cs typeface="Times New Roman" pitchFamily="18" charset="0"/>
              </a:rPr>
              <a:t> </a:t>
            </a:r>
            <a:r>
              <a:rPr lang="en-US" sz="2800" dirty="0" err="1">
                <a:latin typeface="+mj-lt"/>
                <a:cs typeface="Times New Roman" pitchFamily="18" charset="0"/>
              </a:rPr>
              <a:t>tộc</a:t>
            </a:r>
            <a:r>
              <a:rPr lang="en-US" sz="2800" dirty="0">
                <a:latin typeface="+mj-lt"/>
                <a:cs typeface="Times New Roman" pitchFamily="18" charset="0"/>
              </a:rPr>
              <a:t> </a:t>
            </a:r>
          </a:p>
        </p:txBody>
      </p:sp>
      <p:sp>
        <p:nvSpPr>
          <p:cNvPr id="3" name="Rectangle 2"/>
          <p:cNvSpPr/>
          <p:nvPr/>
        </p:nvSpPr>
        <p:spPr>
          <a:xfrm>
            <a:off x="4181320" y="3115270"/>
            <a:ext cx="4276880" cy="923330"/>
          </a:xfrm>
          <a:prstGeom prst="rect">
            <a:avLst/>
          </a:prstGeom>
          <a:solidFill>
            <a:srgbClr val="FFFF99"/>
          </a:solidFill>
          <a:scene3d>
            <a:camera prst="orthographicFront"/>
            <a:lightRig rig="threePt" dir="t"/>
          </a:scene3d>
          <a:sp3d>
            <a:bevelT prst="slope"/>
          </a:sp3d>
        </p:spPr>
        <p:txBody>
          <a:bodyPr>
            <a:spAutoFit/>
          </a:bodyPr>
          <a:lstStyle/>
          <a:p>
            <a:pPr algn="ctr">
              <a:defRPr/>
            </a:pPr>
            <a:r>
              <a:rPr lang="en-US" sz="2700" spc="-40" dirty="0">
                <a:latin typeface="Times New Roman" pitchFamily="18" charset="0"/>
                <a:cs typeface="Times New Roman" pitchFamily="18" charset="0"/>
              </a:rPr>
              <a:t>Con </a:t>
            </a:r>
            <a:r>
              <a:rPr lang="en-US" sz="2700" spc="-40" dirty="0" err="1">
                <a:latin typeface="Times New Roman" pitchFamily="18" charset="0"/>
                <a:cs typeface="Times New Roman" pitchFamily="18" charset="0"/>
              </a:rPr>
              <a:t>người</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là</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cả</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cộng</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đồng</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Việt</a:t>
            </a:r>
            <a:r>
              <a:rPr lang="en-US" sz="2700" spc="-40" dirty="0">
                <a:latin typeface="Times New Roman" pitchFamily="18" charset="0"/>
                <a:cs typeface="Times New Roman" pitchFamily="18" charset="0"/>
              </a:rPr>
              <a:t> Nam </a:t>
            </a:r>
            <a:r>
              <a:rPr lang="en-US" sz="2700" spc="-40" dirty="0" err="1">
                <a:latin typeface="Times New Roman" pitchFamily="18" charset="0"/>
                <a:cs typeface="Times New Roman" pitchFamily="18" charset="0"/>
              </a:rPr>
              <a:t>và</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dân</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tộc</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thuộc</a:t>
            </a:r>
            <a:r>
              <a:rPr lang="en-US" sz="2700" spc="-40" dirty="0">
                <a:latin typeface="Times New Roman" pitchFamily="18" charset="0"/>
                <a:cs typeface="Times New Roman" pitchFamily="18" charset="0"/>
              </a:rPr>
              <a:t> </a:t>
            </a:r>
            <a:r>
              <a:rPr lang="en-US" sz="2700" spc="-40" dirty="0" err="1">
                <a:latin typeface="Times New Roman" pitchFamily="18" charset="0"/>
                <a:cs typeface="Times New Roman" pitchFamily="18" charset="0"/>
              </a:rPr>
              <a:t>địa</a:t>
            </a:r>
            <a:endParaRPr lang="en-US" sz="2700" spc="-40" dirty="0">
              <a:latin typeface="Times New Roman" pitchFamily="18" charset="0"/>
              <a:cs typeface="Times New Roman" pitchFamily="18" charset="0"/>
            </a:endParaRPr>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0"/>
            <a:ext cx="2638425" cy="1510391"/>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101191"/>
            <a:ext cx="2438400" cy="1605641"/>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383620"/>
            <a:ext cx="2466975" cy="1758041"/>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447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04455"/>
                                        </p:tgtEl>
                                        <p:attrNameLst>
                                          <p:attrName>style.visibility</p:attrName>
                                        </p:attrNameLst>
                                      </p:cBhvr>
                                      <p:to>
                                        <p:strVal val="visible"/>
                                      </p:to>
                                    </p:set>
                                    <p:animEffect transition="in" filter="strips(downLeft)">
                                      <p:cBhvr>
                                        <p:cTn id="7" dur="750"/>
                                        <p:tgtEl>
                                          <p:spTgt spid="1044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43015"/>
                                        </p:tgtEl>
                                        <p:attrNameLst>
                                          <p:attrName>style.visibility</p:attrName>
                                        </p:attrNameLst>
                                      </p:cBhvr>
                                      <p:to>
                                        <p:strVal val="visible"/>
                                      </p:to>
                                    </p:set>
                                    <p:anim calcmode="lin" valueType="num">
                                      <p:cBhvr additive="base">
                                        <p:cTn id="12" dur="750" fill="hold"/>
                                        <p:tgtEl>
                                          <p:spTgt spid="43015"/>
                                        </p:tgtEl>
                                        <p:attrNameLst>
                                          <p:attrName>ppt_x</p:attrName>
                                        </p:attrNameLst>
                                      </p:cBhvr>
                                      <p:tavLst>
                                        <p:tav tm="0">
                                          <p:val>
                                            <p:strVal val="0-#ppt_w/2"/>
                                          </p:val>
                                        </p:tav>
                                        <p:tav tm="100000">
                                          <p:val>
                                            <p:strVal val="#ppt_x"/>
                                          </p:val>
                                        </p:tav>
                                      </p:tavLst>
                                    </p:anim>
                                    <p:anim calcmode="lin" valueType="num">
                                      <p:cBhvr additive="base">
                                        <p:cTn id="13" dur="750" fill="hold"/>
                                        <p:tgtEl>
                                          <p:spTgt spid="4301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250" fill="hold"/>
                                        <p:tgtEl>
                                          <p:spTgt spid="2"/>
                                        </p:tgtEl>
                                        <p:attrNameLst>
                                          <p:attrName>ppt_x</p:attrName>
                                        </p:attrNameLst>
                                      </p:cBhvr>
                                      <p:tavLst>
                                        <p:tav tm="0">
                                          <p:val>
                                            <p:strVal val="0-#ppt_w/2"/>
                                          </p:val>
                                        </p:tav>
                                        <p:tav tm="100000">
                                          <p:val>
                                            <p:strVal val="#ppt_x"/>
                                          </p:val>
                                        </p:tav>
                                      </p:tavLst>
                                    </p:anim>
                                    <p:anim calcmode="lin" valueType="num">
                                      <p:cBhvr additive="base">
                                        <p:cTn id="19" dur="1250" fill="hold"/>
                                        <p:tgtEl>
                                          <p:spTgt spid="2"/>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250"/>
                            </p:stCondLst>
                            <p:childTnLst>
                              <p:par>
                                <p:cTn id="21" presetID="22" presetClass="entr" presetSubtype="4" fill="hold" nodeType="afterEffect">
                                  <p:stCondLst>
                                    <p:cond delay="10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1500"/>
                                        <p:tgtEl>
                                          <p:spTgt spid="3"/>
                                        </p:tgtEl>
                                      </p:cBhvr>
                                    </p:animEffect>
                                  </p:childTnLst>
                                </p:cTn>
                              </p:par>
                            </p:childTnLst>
                          </p:cTn>
                        </p:par>
                        <p:par>
                          <p:cTn id="24" fill="hold" nodeType="afterGroup">
                            <p:stCondLst>
                              <p:cond delay="3750"/>
                            </p:stCondLst>
                            <p:childTnLst>
                              <p:par>
                                <p:cTn id="25" presetID="2" presetClass="entr" presetSubtype="12" fill="hold" nodeType="afterEffect">
                                  <p:stCondLst>
                                    <p:cond delay="750"/>
                                  </p:stCondLst>
                                  <p:childTnLst>
                                    <p:set>
                                      <p:cBhvr>
                                        <p:cTn id="26" dur="1" fill="hold">
                                          <p:stCondLst>
                                            <p:cond delay="0"/>
                                          </p:stCondLst>
                                        </p:cTn>
                                        <p:tgtEl>
                                          <p:spTgt spid="109572"/>
                                        </p:tgtEl>
                                        <p:attrNameLst>
                                          <p:attrName>style.visibility</p:attrName>
                                        </p:attrNameLst>
                                      </p:cBhvr>
                                      <p:to>
                                        <p:strVal val="visible"/>
                                      </p:to>
                                    </p:set>
                                    <p:anim calcmode="lin" valueType="num">
                                      <p:cBhvr additive="base">
                                        <p:cTn id="27" dur="1250" fill="hold"/>
                                        <p:tgtEl>
                                          <p:spTgt spid="109572"/>
                                        </p:tgtEl>
                                        <p:attrNameLst>
                                          <p:attrName>ppt_x</p:attrName>
                                        </p:attrNameLst>
                                      </p:cBhvr>
                                      <p:tavLst>
                                        <p:tav tm="0">
                                          <p:val>
                                            <p:strVal val="0-#ppt_w/2"/>
                                          </p:val>
                                        </p:tav>
                                        <p:tav tm="100000">
                                          <p:val>
                                            <p:strVal val="#ppt_x"/>
                                          </p:val>
                                        </p:tav>
                                      </p:tavLst>
                                    </p:anim>
                                    <p:anim calcmode="lin" valueType="num">
                                      <p:cBhvr additive="base">
                                        <p:cTn id="28" dur="1250" fill="hold"/>
                                        <p:tgtEl>
                                          <p:spTgt spid="109572"/>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750"/>
                            </p:stCondLst>
                            <p:childTnLst>
                              <p:par>
                                <p:cTn id="30" presetID="6" presetClass="entr" presetSubtype="16" fill="hold" nodeType="afterEffect">
                                  <p:stCondLst>
                                    <p:cond delay="1000"/>
                                  </p:stCondLst>
                                  <p:childTnLst>
                                    <p:set>
                                      <p:cBhvr>
                                        <p:cTn id="31" dur="1" fill="hold">
                                          <p:stCondLst>
                                            <p:cond delay="0"/>
                                          </p:stCondLst>
                                        </p:cTn>
                                        <p:tgtEl>
                                          <p:spTgt spid="109573"/>
                                        </p:tgtEl>
                                        <p:attrNameLst>
                                          <p:attrName>style.visibility</p:attrName>
                                        </p:attrNameLst>
                                      </p:cBhvr>
                                      <p:to>
                                        <p:strVal val="visible"/>
                                      </p:to>
                                    </p:set>
                                    <p:animEffect transition="in" filter="circle(in)">
                                      <p:cBhvr>
                                        <p:cTn id="32" dur="2000"/>
                                        <p:tgtEl>
                                          <p:spTgt spid="109573"/>
                                        </p:tgtEl>
                                      </p:cBhvr>
                                    </p:animEffect>
                                  </p:childTnLst>
                                </p:cTn>
                              </p:par>
                            </p:childTnLst>
                          </p:cTn>
                        </p:par>
                        <p:par>
                          <p:cTn id="33" fill="hold" nodeType="afterGroup">
                            <p:stCondLst>
                              <p:cond delay="8750"/>
                            </p:stCondLst>
                            <p:childTnLst>
                              <p:par>
                                <p:cTn id="34" presetID="2" presetClass="entr" presetSubtype="6" fill="hold" nodeType="afterEffect">
                                  <p:stCondLst>
                                    <p:cond delay="750"/>
                                  </p:stCondLst>
                                  <p:childTnLst>
                                    <p:set>
                                      <p:cBhvr>
                                        <p:cTn id="35" dur="1" fill="hold">
                                          <p:stCondLst>
                                            <p:cond delay="0"/>
                                          </p:stCondLst>
                                        </p:cTn>
                                        <p:tgtEl>
                                          <p:spTgt spid="109574"/>
                                        </p:tgtEl>
                                        <p:attrNameLst>
                                          <p:attrName>style.visibility</p:attrName>
                                        </p:attrNameLst>
                                      </p:cBhvr>
                                      <p:to>
                                        <p:strVal val="visible"/>
                                      </p:to>
                                    </p:set>
                                    <p:anim calcmode="lin" valueType="num">
                                      <p:cBhvr additive="base">
                                        <p:cTn id="36" dur="1250" fill="hold"/>
                                        <p:tgtEl>
                                          <p:spTgt spid="109574"/>
                                        </p:tgtEl>
                                        <p:attrNameLst>
                                          <p:attrName>ppt_x</p:attrName>
                                        </p:attrNameLst>
                                      </p:cBhvr>
                                      <p:tavLst>
                                        <p:tav tm="0">
                                          <p:val>
                                            <p:strVal val="1+#ppt_w/2"/>
                                          </p:val>
                                        </p:tav>
                                        <p:tav tm="100000">
                                          <p:val>
                                            <p:strVal val="#ppt_x"/>
                                          </p:val>
                                        </p:tav>
                                      </p:tavLst>
                                    </p:anim>
                                    <p:anim calcmode="lin" valueType="num">
                                      <p:cBhvr additive="base">
                                        <p:cTn id="37" dur="1250" fill="hold"/>
                                        <p:tgtEl>
                                          <p:spTgt spid="109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Rectangle 8"/>
          <p:cNvSpPr>
            <a:spLocks noChangeArrowheads="1"/>
          </p:cNvSpPr>
          <p:nvPr/>
        </p:nvSpPr>
        <p:spPr bwMode="auto">
          <a:xfrm>
            <a:off x="609600" y="762000"/>
            <a:ext cx="79248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5" name="Rectangle 4"/>
          <p:cNvSpPr/>
          <p:nvPr/>
        </p:nvSpPr>
        <p:spPr>
          <a:xfrm>
            <a:off x="4191000" y="1447800"/>
            <a:ext cx="4276880" cy="1292662"/>
          </a:xfrm>
          <a:prstGeom prst="rect">
            <a:avLst/>
          </a:prstGeom>
          <a:solidFill>
            <a:srgbClr val="FFFF99"/>
          </a:solidFill>
          <a:scene3d>
            <a:camera prst="orthographicFront"/>
            <a:lightRig rig="threePt" dir="t"/>
          </a:scene3d>
          <a:sp3d>
            <a:bevelT prst="slope"/>
          </a:sp3d>
        </p:spPr>
        <p:txBody>
          <a:bodyPr>
            <a:spAutoFit/>
          </a:bodyPr>
          <a:lstStyle/>
          <a:p>
            <a:pPr algn="ctr">
              <a:defRPr/>
            </a:pPr>
            <a:r>
              <a:rPr lang="en-US" sz="2600" dirty="0" err="1">
                <a:latin typeface="Times New Roman" pitchFamily="18" charset="0"/>
                <a:cs typeface="Times New Roman" pitchFamily="18" charset="0"/>
              </a:rPr>
              <a:t>Mọi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cuộc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sống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ấm</a:t>
            </a:r>
            <a:r>
              <a:rPr lang="en-US" sz="2600" dirty="0">
                <a:latin typeface="Times New Roman" pitchFamily="18" charset="0"/>
                <a:cs typeface="Times New Roman" pitchFamily="18" charset="0"/>
              </a:rPr>
              <a:t> no, </a:t>
            </a:r>
            <a:r>
              <a:rPr lang="en-US" sz="2600" dirty="0" err="1">
                <a:latin typeface="Times New Roman" pitchFamily="18" charset="0"/>
                <a:cs typeface="Times New Roman" pitchFamily="18" charset="0"/>
              </a:rPr>
              <a:t>tự</a:t>
            </a:r>
            <a:r>
              <a:rPr lang="en-US" sz="2600" dirty="0">
                <a:latin typeface="Times New Roman" pitchFamily="18" charset="0"/>
                <a:cs typeface="Times New Roman" pitchFamily="18" charset="0"/>
              </a:rPr>
              <a:t> do, </a:t>
            </a:r>
            <a:r>
              <a:rPr lang="en-US" sz="2600" dirty="0" err="1">
                <a:latin typeface="Times New Roman" pitchFamily="18" charset="0"/>
                <a:cs typeface="Times New Roman" pitchFamily="18" charset="0"/>
              </a:rPr>
              <a:t>hạnh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phúc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xã</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hội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văn</a:t>
            </a:r>
            <a:r>
              <a:rPr lang="en-US" sz="2600" dirty="0">
                <a:latin typeface="Times New Roman" pitchFamily="18" charset="0"/>
                <a:cs typeface="Times New Roman" pitchFamily="18" charset="0"/>
              </a:rPr>
              <a:t> minh, </a:t>
            </a:r>
            <a:r>
              <a:rPr lang="en-US" sz="2600" dirty="0" err="1">
                <a:latin typeface="Times New Roman" pitchFamily="18" charset="0"/>
                <a:cs typeface="Times New Roman" pitchFamily="18" charset="0"/>
              </a:rPr>
              <a:t>tiến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bộ</a:t>
            </a:r>
            <a:endParaRPr lang="en-US" sz="2600" dirty="0">
              <a:latin typeface="Times New Roman" pitchFamily="18" charset="0"/>
              <a:cs typeface="Times New Roman" pitchFamily="18" charset="0"/>
            </a:endParaRPr>
          </a:p>
        </p:txBody>
      </p:sp>
      <p:sp>
        <p:nvSpPr>
          <p:cNvPr id="10" name="Rectangle 9"/>
          <p:cNvSpPr/>
          <p:nvPr/>
        </p:nvSpPr>
        <p:spPr>
          <a:xfrm>
            <a:off x="685800" y="1447800"/>
            <a:ext cx="3345788"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latin typeface="+mj-lt"/>
                <a:cs typeface="Times New Roman" pitchFamily="18" charset="0"/>
              </a:rPr>
              <a:t>Giải</a:t>
            </a:r>
            <a:r>
              <a:rPr lang="en-US" sz="2800" dirty="0">
                <a:latin typeface="+mj-lt"/>
                <a:cs typeface="Times New Roman" pitchFamily="18" charset="0"/>
              </a:rPr>
              <a:t> </a:t>
            </a:r>
            <a:r>
              <a:rPr lang="en-US" sz="2800" dirty="0" err="1">
                <a:latin typeface="+mj-lt"/>
                <a:cs typeface="Times New Roman" pitchFamily="18" charset="0"/>
              </a:rPr>
              <a:t>phóng</a:t>
            </a:r>
            <a:r>
              <a:rPr lang="en-US" sz="2800" dirty="0">
                <a:latin typeface="+mj-lt"/>
                <a:cs typeface="Times New Roman" pitchFamily="18" charset="0"/>
              </a:rPr>
              <a:t> </a:t>
            </a:r>
            <a:r>
              <a:rPr lang="en-US" sz="2800" dirty="0" err="1">
                <a:latin typeface="+mj-lt"/>
                <a:cs typeface="Times New Roman" pitchFamily="18" charset="0"/>
              </a:rPr>
              <a:t>dân</a:t>
            </a:r>
            <a:r>
              <a:rPr lang="en-US" sz="2800" dirty="0">
                <a:latin typeface="+mj-lt"/>
                <a:cs typeface="Times New Roman" pitchFamily="18" charset="0"/>
              </a:rPr>
              <a:t> </a:t>
            </a:r>
            <a:r>
              <a:rPr lang="en-US" sz="2800" dirty="0" err="1">
                <a:latin typeface="+mj-lt"/>
                <a:cs typeface="Times New Roman" pitchFamily="18" charset="0"/>
              </a:rPr>
              <a:t>tộc</a:t>
            </a:r>
            <a:r>
              <a:rPr lang="en-US" sz="2800" dirty="0">
                <a:latin typeface="+mj-lt"/>
                <a:cs typeface="Times New Roman" pitchFamily="18" charset="0"/>
              </a:rPr>
              <a:t> </a:t>
            </a:r>
          </a:p>
        </p:txBody>
      </p:sp>
      <p:sp>
        <p:nvSpPr>
          <p:cNvPr id="12" name="Rectangle 11"/>
          <p:cNvSpPr/>
          <p:nvPr/>
        </p:nvSpPr>
        <p:spPr>
          <a:xfrm>
            <a:off x="685800" y="2209800"/>
            <a:ext cx="3345788" cy="523220"/>
          </a:xfrm>
          <a:prstGeom prst="rect">
            <a:avLst/>
          </a:prstGeom>
          <a:solidFill>
            <a:srgbClr val="92D050"/>
          </a:solidFill>
          <a:scene3d>
            <a:camera prst="orthographicFront"/>
            <a:lightRig rig="threePt" dir="t"/>
          </a:scene3d>
          <a:sp3d>
            <a:bevelT w="139700" prst="cross"/>
          </a:sp3d>
        </p:spPr>
        <p:txBody>
          <a:bodyPr wrap="none">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a:t>
            </a:r>
            <a:r>
              <a:rPr lang="en-US" sz="2800" dirty="0" err="1"/>
              <a:t>xã</a:t>
            </a:r>
            <a:r>
              <a:rPr lang="en-US" sz="2800" dirty="0"/>
              <a:t> </a:t>
            </a:r>
            <a:r>
              <a:rPr lang="en-US" sz="2800" dirty="0" err="1"/>
              <a:t>hội</a:t>
            </a:r>
            <a:r>
              <a:rPr lang="en-US" sz="2800" dirty="0"/>
              <a:t> </a:t>
            </a:r>
          </a:p>
        </p:txBody>
      </p:sp>
      <p:pic>
        <p:nvPicPr>
          <p:cNvPr id="111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3429000"/>
            <a:ext cx="3149600" cy="2654856"/>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886200" y="3340656"/>
            <a:ext cx="4653040" cy="2831544"/>
          </a:xfrm>
          <a:prstGeom prst="rect">
            <a:avLst/>
          </a:prstGeom>
          <a:solidFill>
            <a:schemeClr val="accent3">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600" dirty="0">
                <a:latin typeface="Times New Roman" pitchFamily="18" charset="0"/>
                <a:cs typeface="Times New Roman" pitchFamily="18" charset="0"/>
              </a:rPr>
              <a:t>“</a:t>
            </a:r>
            <a:r>
              <a:rPr lang="vi-VN" sz="2600" dirty="0">
                <a:latin typeface="Times New Roman" pitchFamily="18" charset="0"/>
                <a:cs typeface="Times New Roman" pitchFamily="18" charset="0"/>
              </a:rPr>
              <a:t>Tôi chỉ có một sự ham muốn, ham muốn tột bậc, là làm sao cho nước ta được hoàn toàn độc lập, dân ta được hoàn toàn tự do, đồng bào ai cũng có cơm ăn áo mặc, ai cũng được học hành</a:t>
            </a:r>
            <a:r>
              <a:rPr lang="en-US" sz="26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t.4, tr.187</a:t>
            </a:r>
            <a:endParaRPr lang="en-US" sz="2800" i="1" dirty="0">
              <a:latin typeface="Times New Roman" pitchFamily="18" charset="0"/>
              <a:cs typeface="Times New Roman" pitchFamily="18" charset="0"/>
            </a:endParaRPr>
          </a:p>
        </p:txBody>
      </p:sp>
      <p:sp>
        <p:nvSpPr>
          <p:cNvPr id="8" name="Rectangle 7"/>
          <p:cNvSpPr/>
          <p:nvPr/>
        </p:nvSpPr>
        <p:spPr>
          <a:xfrm>
            <a:off x="1371600" y="2831068"/>
            <a:ext cx="6005629" cy="400110"/>
          </a:xfrm>
          <a:prstGeom prst="rect">
            <a:avLst/>
          </a:prstGeom>
          <a:solidFill>
            <a:schemeClr val="accent6">
              <a:lumMod val="60000"/>
              <a:lumOff val="40000"/>
            </a:schemeClr>
          </a:solidFill>
          <a:scene3d>
            <a:camera prst="orthographicFront"/>
            <a:lightRig rig="threePt" dir="t"/>
          </a:scene3d>
          <a:sp3d>
            <a:bevelT w="114300" prst="hardEdge"/>
          </a:sp3d>
        </p:spPr>
        <p:txBody>
          <a:bodyPr>
            <a:spAutoFit/>
          </a:bodyPr>
          <a:lstStyle/>
          <a:p>
            <a:pPr algn="ctr">
              <a:defRPr/>
            </a:pPr>
            <a:r>
              <a:rPr lang="vi-VN" sz="2000" b="1" dirty="0"/>
              <a:t>TRẢ LỜI CÁC NHÀ BÁO NƯỚC NGOÀI</a:t>
            </a:r>
            <a:r>
              <a:rPr lang="en-US" sz="2000" dirty="0"/>
              <a:t> (1-1946)</a:t>
            </a:r>
            <a:r>
              <a:rPr lang="vi-VN" sz="2000" dirty="0"/>
              <a:t> </a:t>
            </a:r>
            <a:endParaRPr lang="en-US" sz="2000" dirty="0"/>
          </a:p>
        </p:txBody>
      </p:sp>
    </p:spTree>
    <p:extLst>
      <p:ext uri="{BB962C8B-B14F-4D97-AF65-F5344CB8AC3E}">
        <p14:creationId xmlns:p14="http://schemas.microsoft.com/office/powerpoint/2010/main" val="139154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16" presetClass="entr" presetSubtype="37" fill="hold" nodeType="after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1250"/>
                                        <p:tgtEl>
                                          <p:spTgt spid="5"/>
                                        </p:tgtEl>
                                      </p:cBhvr>
                                    </p:animEffect>
                                  </p:childTnLst>
                                </p:cTn>
                              </p:par>
                            </p:childTnLst>
                          </p:cTn>
                        </p:par>
                        <p:par>
                          <p:cTn id="13" fill="hold" nodeType="afterGroup">
                            <p:stCondLst>
                              <p:cond delay="3000"/>
                            </p:stCondLst>
                            <p:childTnLst>
                              <p:par>
                                <p:cTn id="14" presetID="47" presetClass="entr" presetSubtype="0" fill="hold" nodeType="afterEffect">
                                  <p:stCondLst>
                                    <p:cond delay="1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anim calcmode="lin" valueType="num">
                                      <p:cBhvr>
                                        <p:cTn id="17" dur="1250" fill="hold"/>
                                        <p:tgtEl>
                                          <p:spTgt spid="8"/>
                                        </p:tgtEl>
                                        <p:attrNameLst>
                                          <p:attrName>ppt_x</p:attrName>
                                        </p:attrNameLst>
                                      </p:cBhvr>
                                      <p:tavLst>
                                        <p:tav tm="0">
                                          <p:val>
                                            <p:strVal val="#ppt_x"/>
                                          </p:val>
                                        </p:tav>
                                        <p:tav tm="100000">
                                          <p:val>
                                            <p:strVal val="#ppt_x"/>
                                          </p:val>
                                        </p:tav>
                                      </p:tavLst>
                                    </p:anim>
                                    <p:anim calcmode="lin" valueType="num">
                                      <p:cBhvr>
                                        <p:cTn id="18" dur="1250" fill="hold"/>
                                        <p:tgtEl>
                                          <p:spTgt spid="8"/>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5750"/>
                            </p:stCondLst>
                            <p:childTnLst>
                              <p:par>
                                <p:cTn id="20" presetID="6" presetClass="entr" presetSubtype="32" fill="hold" nodeType="afterEffect">
                                  <p:stCondLst>
                                    <p:cond delay="1500"/>
                                  </p:stCondLst>
                                  <p:childTnLst>
                                    <p:set>
                                      <p:cBhvr>
                                        <p:cTn id="21" dur="1" fill="hold">
                                          <p:stCondLst>
                                            <p:cond delay="0"/>
                                          </p:stCondLst>
                                        </p:cTn>
                                        <p:tgtEl>
                                          <p:spTgt spid="111618"/>
                                        </p:tgtEl>
                                        <p:attrNameLst>
                                          <p:attrName>style.visibility</p:attrName>
                                        </p:attrNameLst>
                                      </p:cBhvr>
                                      <p:to>
                                        <p:strVal val="visible"/>
                                      </p:to>
                                    </p:set>
                                    <p:animEffect transition="in" filter="circle(out)">
                                      <p:cBhvr>
                                        <p:cTn id="22" dur="2000"/>
                                        <p:tgtEl>
                                          <p:spTgt spid="111618"/>
                                        </p:tgtEl>
                                      </p:cBhvr>
                                    </p:animEffect>
                                  </p:childTnLst>
                                </p:cTn>
                              </p:par>
                            </p:childTnLst>
                          </p:cTn>
                        </p:par>
                        <p:par>
                          <p:cTn id="23" fill="hold" nodeType="afterGroup">
                            <p:stCondLst>
                              <p:cond delay="9250"/>
                            </p:stCondLst>
                            <p:childTnLst>
                              <p:par>
                                <p:cTn id="24" presetID="21" presetClass="entr" presetSubtype="8" fill="hold" nodeType="afterEffect">
                                  <p:stCondLst>
                                    <p:cond delay="1500"/>
                                  </p:stCondLst>
                                  <p:childTnLst>
                                    <p:set>
                                      <p:cBhvr>
                                        <p:cTn id="25" dur="1" fill="hold">
                                          <p:stCondLst>
                                            <p:cond delay="0"/>
                                          </p:stCondLst>
                                        </p:cTn>
                                        <p:tgtEl>
                                          <p:spTgt spid="6"/>
                                        </p:tgtEl>
                                        <p:attrNameLst>
                                          <p:attrName>style.visibility</p:attrName>
                                        </p:attrNameLst>
                                      </p:cBhvr>
                                      <p:to>
                                        <p:strVal val="visible"/>
                                      </p:to>
                                    </p:set>
                                    <p:animEffect transition="in" filter="wheel(8)">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85800" y="609600"/>
            <a:ext cx="3526928"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latin typeface="+mj-lt"/>
                <a:cs typeface="Times New Roman" pitchFamily="18" charset="0"/>
              </a:rPr>
              <a:t>Giải</a:t>
            </a:r>
            <a:r>
              <a:rPr lang="en-US" sz="2800" dirty="0">
                <a:latin typeface="+mj-lt"/>
                <a:cs typeface="Times New Roman" pitchFamily="18" charset="0"/>
              </a:rPr>
              <a:t> </a:t>
            </a:r>
            <a:r>
              <a:rPr lang="en-US" sz="2800" dirty="0" err="1">
                <a:latin typeface="+mj-lt"/>
                <a:cs typeface="Times New Roman" pitchFamily="18" charset="0"/>
              </a:rPr>
              <a:t>phóng</a:t>
            </a:r>
            <a:r>
              <a:rPr lang="en-US" sz="2800" dirty="0">
                <a:latin typeface="+mj-lt"/>
                <a:cs typeface="Times New Roman" pitchFamily="18" charset="0"/>
              </a:rPr>
              <a:t> </a:t>
            </a:r>
            <a:r>
              <a:rPr lang="en-US" sz="2800" dirty="0" err="1">
                <a:latin typeface="+mj-lt"/>
                <a:cs typeface="Times New Roman" pitchFamily="18" charset="0"/>
              </a:rPr>
              <a:t>dân</a:t>
            </a:r>
            <a:r>
              <a:rPr lang="en-US" sz="2800" dirty="0">
                <a:latin typeface="+mj-lt"/>
                <a:cs typeface="Times New Roman" pitchFamily="18" charset="0"/>
              </a:rPr>
              <a:t> </a:t>
            </a:r>
            <a:r>
              <a:rPr lang="en-US" sz="2800" dirty="0" err="1">
                <a:latin typeface="+mj-lt"/>
                <a:cs typeface="Times New Roman" pitchFamily="18" charset="0"/>
              </a:rPr>
              <a:t>tộc</a:t>
            </a:r>
            <a:r>
              <a:rPr lang="en-US" sz="2800" dirty="0">
                <a:latin typeface="+mj-lt"/>
                <a:cs typeface="Times New Roman" pitchFamily="18" charset="0"/>
              </a:rPr>
              <a:t> </a:t>
            </a:r>
          </a:p>
        </p:txBody>
      </p:sp>
      <p:sp>
        <p:nvSpPr>
          <p:cNvPr id="12" name="Rectangle 11"/>
          <p:cNvSpPr/>
          <p:nvPr/>
        </p:nvSpPr>
        <p:spPr>
          <a:xfrm>
            <a:off x="685800" y="1219200"/>
            <a:ext cx="3526928"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a:t>
            </a:r>
            <a:r>
              <a:rPr lang="en-US" sz="2800" dirty="0" err="1"/>
              <a:t>xã</a:t>
            </a:r>
            <a:r>
              <a:rPr lang="en-US" sz="2800" dirty="0"/>
              <a:t> </a:t>
            </a:r>
            <a:r>
              <a:rPr lang="en-US" sz="2800" dirty="0" err="1"/>
              <a:t>hội</a:t>
            </a:r>
            <a:r>
              <a:rPr lang="en-US" sz="2800" dirty="0"/>
              <a:t> </a:t>
            </a:r>
          </a:p>
        </p:txBody>
      </p:sp>
      <p:sp>
        <p:nvSpPr>
          <p:cNvPr id="7" name="Rectangle 6"/>
          <p:cNvSpPr/>
          <p:nvPr/>
        </p:nvSpPr>
        <p:spPr>
          <a:xfrm>
            <a:off x="685800" y="1828800"/>
            <a:ext cx="3526928" cy="523220"/>
          </a:xfrm>
          <a:prstGeom prst="rect">
            <a:avLst/>
          </a:prstGeom>
          <a:solidFill>
            <a:srgbClr val="92D050"/>
          </a:solidFill>
          <a:scene3d>
            <a:camera prst="orthographicFront"/>
            <a:lightRig rig="threePt" dir="t"/>
          </a:scene3d>
          <a:sp3d>
            <a:bevelT w="139700" prst="cross"/>
          </a:sp3d>
        </p:spPr>
        <p:txBody>
          <a:bodyPr wrap="none">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a:t>
            </a:r>
            <a:r>
              <a:rPr lang="en-US" sz="2800" dirty="0" err="1"/>
              <a:t>giai</a:t>
            </a:r>
            <a:r>
              <a:rPr lang="en-US" sz="2800" dirty="0"/>
              <a:t> </a:t>
            </a:r>
            <a:r>
              <a:rPr lang="en-US" sz="2800" dirty="0" err="1"/>
              <a:t>cấp</a:t>
            </a:r>
            <a:endParaRPr lang="en-US" sz="2800" dirty="0"/>
          </a:p>
        </p:txBody>
      </p:sp>
      <p:sp>
        <p:nvSpPr>
          <p:cNvPr id="2" name="Rectangle 1"/>
          <p:cNvSpPr/>
          <p:nvPr/>
        </p:nvSpPr>
        <p:spPr>
          <a:xfrm>
            <a:off x="4343400" y="1381779"/>
            <a:ext cx="40386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ctr">
              <a:defRPr/>
            </a:pPr>
            <a:r>
              <a:rPr lang="en-US" sz="2800" dirty="0" err="1">
                <a:latin typeface="Times New Roman" pitchFamily="18" charset="0"/>
                <a:cs typeface="Times New Roman" pitchFamily="18" charset="0"/>
              </a:rPr>
              <a:t>xóa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bỏ</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a:t>
            </a:r>
          </a:p>
        </p:txBody>
      </p:sp>
      <p:sp>
        <p:nvSpPr>
          <p:cNvPr id="3" name="Rectangle 2"/>
          <p:cNvSpPr/>
          <p:nvPr/>
        </p:nvSpPr>
        <p:spPr>
          <a:xfrm>
            <a:off x="1066800" y="2438400"/>
            <a:ext cx="4419601" cy="954107"/>
          </a:xfrm>
          <a:prstGeom prst="rect">
            <a:avLst/>
          </a:prstGeom>
          <a:solidFill>
            <a:schemeClr val="accent3">
              <a:lumMod val="40000"/>
              <a:lumOff val="60000"/>
            </a:schemeClr>
          </a:solidFill>
          <a:scene3d>
            <a:camera prst="orthographicFront"/>
            <a:lightRig rig="threePt" dir="t"/>
          </a:scene3d>
          <a:sp3d>
            <a:bevelT w="152400" h="50800" prst="softRound"/>
          </a:sp3d>
        </p:spPr>
        <p:txBody>
          <a:bodyPr>
            <a:spAutoFit/>
          </a:bodyPr>
          <a:lstStyle/>
          <a:p>
            <a:pPr algn="ctr">
              <a:defRPr/>
            </a:pP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lao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p>
        </p:txBody>
      </p:sp>
      <p:sp>
        <p:nvSpPr>
          <p:cNvPr id="6" name="Curved Left Arrow 5"/>
          <p:cNvSpPr/>
          <p:nvPr/>
        </p:nvSpPr>
        <p:spPr>
          <a:xfrm>
            <a:off x="5410200" y="1914525"/>
            <a:ext cx="533400" cy="5238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 name="Curved Right Arrow 4"/>
          <p:cNvSpPr/>
          <p:nvPr/>
        </p:nvSpPr>
        <p:spPr>
          <a:xfrm>
            <a:off x="6172200" y="1914525"/>
            <a:ext cx="571500" cy="5238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Rectangle 12"/>
          <p:cNvSpPr/>
          <p:nvPr/>
        </p:nvSpPr>
        <p:spPr>
          <a:xfrm>
            <a:off x="5638800" y="2438400"/>
            <a:ext cx="2895600" cy="954107"/>
          </a:xfrm>
          <a:prstGeom prst="rect">
            <a:avLst/>
          </a:prstGeom>
          <a:solidFill>
            <a:schemeClr val="accent3">
              <a:lumMod val="40000"/>
              <a:lumOff val="60000"/>
            </a:schemeClr>
          </a:solidFill>
          <a:scene3d>
            <a:camera prst="orthographicFront"/>
            <a:lightRig rig="threePt" dir="t"/>
          </a:scene3d>
          <a:sp3d>
            <a:bevelT w="152400" h="50800" prst="softRound"/>
          </a:sp3d>
        </p:spPr>
        <p:txBody>
          <a:bodyPr>
            <a:spAutoFit/>
          </a:bodyPr>
          <a:lstStyle/>
          <a:p>
            <a:pPr algn="ctr">
              <a:defRPr/>
            </a:pP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VS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endParaRPr lang="en-US" sz="2800" dirty="0">
              <a:latin typeface="Times New Roman" pitchFamily="18" charset="0"/>
              <a:cs typeface="Times New Roman" pitchFamily="18" charset="0"/>
            </a:endParaRPr>
          </a:p>
        </p:txBody>
      </p:sp>
      <p:pic>
        <p:nvPicPr>
          <p:cNvPr id="110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3505200"/>
            <a:ext cx="2419350" cy="151787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3505201"/>
            <a:ext cx="1924050" cy="151787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475" y="3505200"/>
            <a:ext cx="2828925" cy="1517876"/>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838200" y="5141893"/>
            <a:ext cx="7696200" cy="954107"/>
          </a:xfrm>
          <a:prstGeom prst="rect">
            <a:avLst/>
          </a:prstGeom>
          <a:solidFill>
            <a:schemeClr val="accent5">
              <a:lumMod val="40000"/>
              <a:lumOff val="60000"/>
            </a:schemeClr>
          </a:solidFill>
          <a:scene3d>
            <a:camera prst="orthographicFront"/>
            <a:lightRig rig="threePt" dir="t"/>
          </a:scene3d>
          <a:sp3d>
            <a:bevelT w="101600" prst="riblet"/>
          </a:sp3d>
        </p:spPr>
        <p:txBody>
          <a:bodyPr>
            <a:spAutoFit/>
          </a:bodyPr>
          <a:lstStyle/>
          <a:p>
            <a:pPr algn="just" eaLnBrk="0" hangingPunct="0">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chỉ</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rõ</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do </a:t>
            </a:r>
            <a:r>
              <a:rPr lang="en-US" sz="2800" dirty="0" err="1">
                <a:latin typeface="Times New Roman" pitchFamily="18" charset="0"/>
                <a:cs typeface="Times New Roman" pitchFamily="18" charset="0"/>
              </a:rPr>
              <a:t>độc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lập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ăn</a:t>
            </a:r>
            <a:r>
              <a:rPr lang="en-US" sz="2800" dirty="0">
                <a:latin typeface="Times New Roman" pitchFamily="18" charset="0"/>
                <a:cs typeface="Times New Roman" pitchFamily="18" charset="0"/>
              </a:rPr>
              <a:t> no </a:t>
            </a:r>
            <a:r>
              <a:rPr lang="en-US" sz="2800" dirty="0" err="1">
                <a:latin typeface="Times New Roman" pitchFamily="18" charset="0"/>
                <a:cs typeface="Times New Roman" pitchFamily="18" charset="0"/>
              </a:rPr>
              <a:t>mặc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đủ</a:t>
            </a:r>
            <a:r>
              <a:rPr lang="en-US" sz="2000" dirty="0">
                <a:latin typeface="Times New Roman" pitchFamily="18" charset="0"/>
                <a:cs typeface="Times New Roman" pitchFamily="18" charset="0"/>
              </a:rPr>
              <a:t>” - HCM, </a:t>
            </a:r>
            <a:r>
              <a:rPr lang="en-US" sz="2000" dirty="0" err="1">
                <a:latin typeface="Times New Roman" pitchFamily="18" charset="0"/>
                <a:cs typeface="Times New Roman" pitchFamily="18" charset="0"/>
              </a:rPr>
              <a:t>tập</a:t>
            </a:r>
            <a:r>
              <a:rPr lang="en-US" sz="2000" dirty="0">
                <a:latin typeface="Times New Roman" pitchFamily="18" charset="0"/>
                <a:cs typeface="Times New Roman" pitchFamily="18" charset="0"/>
              </a:rPr>
              <a:t> 4, tr.152</a:t>
            </a:r>
          </a:p>
        </p:txBody>
      </p:sp>
    </p:spTree>
    <p:extLst>
      <p:ext uri="{BB962C8B-B14F-4D97-AF65-F5344CB8AC3E}">
        <p14:creationId xmlns:p14="http://schemas.microsoft.com/office/powerpoint/2010/main" val="3897149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200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500"/>
                            </p:stCondLst>
                            <p:childTnLst>
                              <p:par>
                                <p:cTn id="10" presetID="53" presetClass="entr" presetSubtype="16"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p:cTn id="12" dur="1250" fill="hold"/>
                                        <p:tgtEl>
                                          <p:spTgt spid="2"/>
                                        </p:tgtEl>
                                        <p:attrNameLst>
                                          <p:attrName>ppt_w</p:attrName>
                                        </p:attrNameLst>
                                      </p:cBhvr>
                                      <p:tavLst>
                                        <p:tav tm="0">
                                          <p:val>
                                            <p:fltVal val="0"/>
                                          </p:val>
                                        </p:tav>
                                        <p:tav tm="100000">
                                          <p:val>
                                            <p:strVal val="#ppt_w"/>
                                          </p:val>
                                        </p:tav>
                                      </p:tavLst>
                                    </p:anim>
                                    <p:anim calcmode="lin" valueType="num">
                                      <p:cBhvr>
                                        <p:cTn id="13" dur="1250" fill="hold"/>
                                        <p:tgtEl>
                                          <p:spTgt spid="2"/>
                                        </p:tgtEl>
                                        <p:attrNameLst>
                                          <p:attrName>ppt_h</p:attrName>
                                        </p:attrNameLst>
                                      </p:cBhvr>
                                      <p:tavLst>
                                        <p:tav tm="0">
                                          <p:val>
                                            <p:fltVal val="0"/>
                                          </p:val>
                                        </p:tav>
                                        <p:tav tm="100000">
                                          <p:val>
                                            <p:strVal val="#ppt_h"/>
                                          </p:val>
                                        </p:tav>
                                      </p:tavLst>
                                    </p:anim>
                                    <p:animEffect transition="in" filter="fade">
                                      <p:cBhvr>
                                        <p:cTn id="14" dur="1250"/>
                                        <p:tgtEl>
                                          <p:spTgt spid="2"/>
                                        </p:tgtEl>
                                      </p:cBhvr>
                                    </p:animEffect>
                                  </p:childTnLst>
                                </p:cTn>
                              </p:par>
                            </p:childTnLst>
                          </p:cTn>
                        </p:par>
                        <p:par>
                          <p:cTn id="15" fill="hold" nodeType="afterGroup">
                            <p:stCondLst>
                              <p:cond delay="5750"/>
                            </p:stCondLst>
                            <p:childTnLst>
                              <p:par>
                                <p:cTn id="16" presetID="22" presetClass="entr" presetSubtype="1" fill="hold" grpId="0" nodeType="afterEffect">
                                  <p:stCondLst>
                                    <p:cond delay="150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1250"/>
                                        <p:tgtEl>
                                          <p:spTgt spid="6"/>
                                        </p:tgtEl>
                                      </p:cBhvr>
                                    </p:animEffect>
                                  </p:childTnLst>
                                </p:cTn>
                              </p:par>
                            </p:childTnLst>
                          </p:cTn>
                        </p:par>
                        <p:par>
                          <p:cTn id="19" fill="hold" nodeType="afterGroup">
                            <p:stCondLst>
                              <p:cond delay="8500"/>
                            </p:stCondLst>
                            <p:childTnLst>
                              <p:par>
                                <p:cTn id="20" presetID="16" presetClass="entr" presetSubtype="21" fill="hold" nodeType="afterEffect">
                                  <p:stCondLst>
                                    <p:cond delay="100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1250"/>
                                        <p:tgtEl>
                                          <p:spTgt spid="3"/>
                                        </p:tgtEl>
                                      </p:cBhvr>
                                    </p:animEffect>
                                  </p:childTnLst>
                                </p:cTn>
                              </p:par>
                            </p:childTnLst>
                          </p:cTn>
                        </p:par>
                        <p:par>
                          <p:cTn id="23" fill="hold" nodeType="afterGroup">
                            <p:stCondLst>
                              <p:cond delay="10750"/>
                            </p:stCondLst>
                            <p:childTnLst>
                              <p:par>
                                <p:cTn id="24" presetID="22" presetClass="entr" presetSubtype="1" fill="hold" grpId="0" nodeType="afterEffect">
                                  <p:stCondLst>
                                    <p:cond delay="150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1500"/>
                                        <p:tgtEl>
                                          <p:spTgt spid="5"/>
                                        </p:tgtEl>
                                      </p:cBhvr>
                                    </p:animEffect>
                                  </p:childTnLst>
                                </p:cTn>
                              </p:par>
                            </p:childTnLst>
                          </p:cTn>
                        </p:par>
                        <p:par>
                          <p:cTn id="27" fill="hold" nodeType="afterGroup">
                            <p:stCondLst>
                              <p:cond delay="13750"/>
                            </p:stCondLst>
                            <p:childTnLst>
                              <p:par>
                                <p:cTn id="28" presetID="16" presetClass="entr" presetSubtype="21" fill="hold" nodeType="afterEffect">
                                  <p:stCondLst>
                                    <p:cond delay="100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1250"/>
                                        <p:tgtEl>
                                          <p:spTgt spid="13"/>
                                        </p:tgtEl>
                                      </p:cBhvr>
                                    </p:animEffect>
                                  </p:childTnLst>
                                </p:cTn>
                              </p:par>
                            </p:childTnLst>
                          </p:cTn>
                        </p:par>
                        <p:par>
                          <p:cTn id="31" fill="hold" nodeType="afterGroup">
                            <p:stCondLst>
                              <p:cond delay="16000"/>
                            </p:stCondLst>
                            <p:childTnLst>
                              <p:par>
                                <p:cTn id="32" presetID="2" presetClass="entr" presetSubtype="12" fill="hold" nodeType="afterEffect">
                                  <p:stCondLst>
                                    <p:cond delay="1000"/>
                                  </p:stCondLst>
                                  <p:childTnLst>
                                    <p:set>
                                      <p:cBhvr>
                                        <p:cTn id="33" dur="1" fill="hold">
                                          <p:stCondLst>
                                            <p:cond delay="0"/>
                                          </p:stCondLst>
                                        </p:cTn>
                                        <p:tgtEl>
                                          <p:spTgt spid="110595"/>
                                        </p:tgtEl>
                                        <p:attrNameLst>
                                          <p:attrName>style.visibility</p:attrName>
                                        </p:attrNameLst>
                                      </p:cBhvr>
                                      <p:to>
                                        <p:strVal val="visible"/>
                                      </p:to>
                                    </p:set>
                                    <p:anim calcmode="lin" valueType="num">
                                      <p:cBhvr additive="base">
                                        <p:cTn id="34" dur="1250" fill="hold"/>
                                        <p:tgtEl>
                                          <p:spTgt spid="110595"/>
                                        </p:tgtEl>
                                        <p:attrNameLst>
                                          <p:attrName>ppt_x</p:attrName>
                                        </p:attrNameLst>
                                      </p:cBhvr>
                                      <p:tavLst>
                                        <p:tav tm="0">
                                          <p:val>
                                            <p:strVal val="0-#ppt_w/2"/>
                                          </p:val>
                                        </p:tav>
                                        <p:tav tm="100000">
                                          <p:val>
                                            <p:strVal val="#ppt_x"/>
                                          </p:val>
                                        </p:tav>
                                      </p:tavLst>
                                    </p:anim>
                                    <p:anim calcmode="lin" valueType="num">
                                      <p:cBhvr additive="base">
                                        <p:cTn id="35" dur="1250" fill="hold"/>
                                        <p:tgtEl>
                                          <p:spTgt spid="110595"/>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18250"/>
                            </p:stCondLst>
                            <p:childTnLst>
                              <p:par>
                                <p:cTn id="37" presetID="6" presetClass="entr" presetSubtype="32" fill="hold" nodeType="afterEffect">
                                  <p:stCondLst>
                                    <p:cond delay="1000"/>
                                  </p:stCondLst>
                                  <p:childTnLst>
                                    <p:set>
                                      <p:cBhvr>
                                        <p:cTn id="38" dur="1" fill="hold">
                                          <p:stCondLst>
                                            <p:cond delay="0"/>
                                          </p:stCondLst>
                                        </p:cTn>
                                        <p:tgtEl>
                                          <p:spTgt spid="110596"/>
                                        </p:tgtEl>
                                        <p:attrNameLst>
                                          <p:attrName>style.visibility</p:attrName>
                                        </p:attrNameLst>
                                      </p:cBhvr>
                                      <p:to>
                                        <p:strVal val="visible"/>
                                      </p:to>
                                    </p:set>
                                    <p:animEffect transition="in" filter="circle(out)">
                                      <p:cBhvr>
                                        <p:cTn id="39" dur="2000"/>
                                        <p:tgtEl>
                                          <p:spTgt spid="110596"/>
                                        </p:tgtEl>
                                      </p:cBhvr>
                                    </p:animEffect>
                                  </p:childTnLst>
                                </p:cTn>
                              </p:par>
                            </p:childTnLst>
                          </p:cTn>
                        </p:par>
                        <p:par>
                          <p:cTn id="40" fill="hold" nodeType="afterGroup">
                            <p:stCondLst>
                              <p:cond delay="21250"/>
                            </p:stCondLst>
                            <p:childTnLst>
                              <p:par>
                                <p:cTn id="41" presetID="2" presetClass="entr" presetSubtype="6" fill="hold" nodeType="afterEffect">
                                  <p:stCondLst>
                                    <p:cond delay="1000"/>
                                  </p:stCondLst>
                                  <p:childTnLst>
                                    <p:set>
                                      <p:cBhvr>
                                        <p:cTn id="42" dur="1" fill="hold">
                                          <p:stCondLst>
                                            <p:cond delay="0"/>
                                          </p:stCondLst>
                                        </p:cTn>
                                        <p:tgtEl>
                                          <p:spTgt spid="110597"/>
                                        </p:tgtEl>
                                        <p:attrNameLst>
                                          <p:attrName>style.visibility</p:attrName>
                                        </p:attrNameLst>
                                      </p:cBhvr>
                                      <p:to>
                                        <p:strVal val="visible"/>
                                      </p:to>
                                    </p:set>
                                    <p:anim calcmode="lin" valueType="num">
                                      <p:cBhvr additive="base">
                                        <p:cTn id="43" dur="1250" fill="hold"/>
                                        <p:tgtEl>
                                          <p:spTgt spid="110597"/>
                                        </p:tgtEl>
                                        <p:attrNameLst>
                                          <p:attrName>ppt_x</p:attrName>
                                        </p:attrNameLst>
                                      </p:cBhvr>
                                      <p:tavLst>
                                        <p:tav tm="0">
                                          <p:val>
                                            <p:strVal val="1+#ppt_w/2"/>
                                          </p:val>
                                        </p:tav>
                                        <p:tav tm="100000">
                                          <p:val>
                                            <p:strVal val="#ppt_x"/>
                                          </p:val>
                                        </p:tav>
                                      </p:tavLst>
                                    </p:anim>
                                    <p:anim calcmode="lin" valueType="num">
                                      <p:cBhvr additive="base">
                                        <p:cTn id="44" dur="1250" fill="hold"/>
                                        <p:tgtEl>
                                          <p:spTgt spid="110597"/>
                                        </p:tgtEl>
                                        <p:attrNameLst>
                                          <p:attrName>ppt_y</p:attrName>
                                        </p:attrNameLst>
                                      </p:cBhvr>
                                      <p:tavLst>
                                        <p:tav tm="0">
                                          <p:val>
                                            <p:strVal val="1+#ppt_h/2"/>
                                          </p:val>
                                        </p:tav>
                                        <p:tav tm="100000">
                                          <p:val>
                                            <p:strVal val="#ppt_y"/>
                                          </p:val>
                                        </p:tav>
                                      </p:tavLst>
                                    </p:anim>
                                  </p:childTnLst>
                                </p:cTn>
                              </p:par>
                            </p:childTnLst>
                          </p:cTn>
                        </p:par>
                        <p:par>
                          <p:cTn id="45" fill="hold" nodeType="afterGroup">
                            <p:stCondLst>
                              <p:cond delay="23500"/>
                            </p:stCondLst>
                            <p:childTnLst>
                              <p:par>
                                <p:cTn id="46" presetID="6" presetClass="entr" presetSubtype="16" fill="hold" nodeType="afterEffect">
                                  <p:stCondLst>
                                    <p:cond delay="1250"/>
                                  </p:stCondLst>
                                  <p:childTnLst>
                                    <p:set>
                                      <p:cBhvr>
                                        <p:cTn id="47" dur="1" fill="hold">
                                          <p:stCondLst>
                                            <p:cond delay="0"/>
                                          </p:stCondLst>
                                        </p:cTn>
                                        <p:tgtEl>
                                          <p:spTgt spid="17"/>
                                        </p:tgtEl>
                                        <p:attrNameLst>
                                          <p:attrName>style.visibility</p:attrName>
                                        </p:attrNameLst>
                                      </p:cBhvr>
                                      <p:to>
                                        <p:strVal val="visible"/>
                                      </p:to>
                                    </p:set>
                                    <p:animEffect transition="in" filter="circle(in)">
                                      <p:cBhvr>
                                        <p:cTn id="4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Rectangle 8"/>
          <p:cNvSpPr>
            <a:spLocks noChangeArrowheads="1"/>
          </p:cNvSpPr>
          <p:nvPr/>
        </p:nvSpPr>
        <p:spPr bwMode="auto">
          <a:xfrm>
            <a:off x="609600" y="609600"/>
            <a:ext cx="79248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10" name="Rectangle 9"/>
          <p:cNvSpPr/>
          <p:nvPr/>
        </p:nvSpPr>
        <p:spPr>
          <a:xfrm>
            <a:off x="685799" y="1295400"/>
            <a:ext cx="4022255"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latin typeface="+mj-lt"/>
                <a:cs typeface="Times New Roman" pitchFamily="18" charset="0"/>
              </a:rPr>
              <a:t>Giải</a:t>
            </a:r>
            <a:r>
              <a:rPr lang="en-US" sz="2800" dirty="0">
                <a:latin typeface="+mj-lt"/>
                <a:cs typeface="Times New Roman" pitchFamily="18" charset="0"/>
              </a:rPr>
              <a:t> </a:t>
            </a:r>
            <a:r>
              <a:rPr lang="en-US" sz="2800" dirty="0" err="1">
                <a:latin typeface="+mj-lt"/>
                <a:cs typeface="Times New Roman" pitchFamily="18" charset="0"/>
              </a:rPr>
              <a:t>phóng</a:t>
            </a:r>
            <a:r>
              <a:rPr lang="en-US" sz="2800" dirty="0">
                <a:latin typeface="+mj-lt"/>
                <a:cs typeface="Times New Roman" pitchFamily="18" charset="0"/>
              </a:rPr>
              <a:t> </a:t>
            </a:r>
            <a:r>
              <a:rPr lang="en-US" sz="2800" dirty="0" err="1">
                <a:latin typeface="+mj-lt"/>
                <a:cs typeface="Times New Roman" pitchFamily="18" charset="0"/>
              </a:rPr>
              <a:t>dân</a:t>
            </a:r>
            <a:r>
              <a:rPr lang="en-US" sz="2800" dirty="0">
                <a:latin typeface="+mj-lt"/>
                <a:cs typeface="Times New Roman" pitchFamily="18" charset="0"/>
              </a:rPr>
              <a:t> </a:t>
            </a:r>
            <a:r>
              <a:rPr lang="en-US" sz="2800" dirty="0" err="1">
                <a:latin typeface="+mj-lt"/>
                <a:cs typeface="Times New Roman" pitchFamily="18" charset="0"/>
              </a:rPr>
              <a:t>tộc</a:t>
            </a:r>
            <a:r>
              <a:rPr lang="en-US" sz="2800" dirty="0">
                <a:latin typeface="+mj-lt"/>
                <a:cs typeface="Times New Roman" pitchFamily="18" charset="0"/>
              </a:rPr>
              <a:t> </a:t>
            </a:r>
          </a:p>
        </p:txBody>
      </p:sp>
      <p:sp>
        <p:nvSpPr>
          <p:cNvPr id="12" name="Rectangle 11"/>
          <p:cNvSpPr/>
          <p:nvPr/>
        </p:nvSpPr>
        <p:spPr>
          <a:xfrm>
            <a:off x="685799" y="1905000"/>
            <a:ext cx="4022255"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a:t>
            </a:r>
            <a:r>
              <a:rPr lang="en-US" sz="2800" dirty="0" err="1"/>
              <a:t>xã</a:t>
            </a:r>
            <a:r>
              <a:rPr lang="en-US" sz="2800" dirty="0"/>
              <a:t> </a:t>
            </a:r>
            <a:r>
              <a:rPr lang="en-US" sz="2800" dirty="0" err="1"/>
              <a:t>hội</a:t>
            </a:r>
            <a:r>
              <a:rPr lang="en-US" sz="2800" dirty="0"/>
              <a:t> </a:t>
            </a:r>
          </a:p>
        </p:txBody>
      </p:sp>
      <p:sp>
        <p:nvSpPr>
          <p:cNvPr id="7" name="Rectangle 6"/>
          <p:cNvSpPr/>
          <p:nvPr/>
        </p:nvSpPr>
        <p:spPr>
          <a:xfrm>
            <a:off x="685799" y="2514600"/>
            <a:ext cx="4022255" cy="523220"/>
          </a:xfrm>
          <a:prstGeom prst="rect">
            <a:avLst/>
          </a:prstGeom>
          <a:solidFill>
            <a:srgbClr val="92D050"/>
          </a:solidFill>
          <a:scene3d>
            <a:camera prst="orthographicFront"/>
            <a:lightRig rig="threePt" dir="t"/>
          </a:scene3d>
          <a:sp3d>
            <a:bevelT w="139700" prst="cross"/>
          </a:sp3d>
        </p:spPr>
        <p:txBody>
          <a:bodyPr>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a:t>
            </a:r>
            <a:r>
              <a:rPr lang="en-US" sz="2800" dirty="0" err="1"/>
              <a:t>giai</a:t>
            </a:r>
            <a:r>
              <a:rPr lang="en-US" sz="2800" dirty="0"/>
              <a:t> </a:t>
            </a:r>
            <a:r>
              <a:rPr lang="en-US" sz="2800" dirty="0" err="1"/>
              <a:t>cấp</a:t>
            </a:r>
            <a:endParaRPr lang="en-US" sz="2800" dirty="0"/>
          </a:p>
        </p:txBody>
      </p:sp>
      <p:sp>
        <p:nvSpPr>
          <p:cNvPr id="14" name="Rectangle 13"/>
          <p:cNvSpPr/>
          <p:nvPr/>
        </p:nvSpPr>
        <p:spPr>
          <a:xfrm>
            <a:off x="685800" y="3124200"/>
            <a:ext cx="4022255" cy="523220"/>
          </a:xfrm>
          <a:prstGeom prst="rect">
            <a:avLst/>
          </a:prstGeom>
          <a:solidFill>
            <a:srgbClr val="92D050"/>
          </a:solidFill>
          <a:scene3d>
            <a:camera prst="orthographicFront"/>
            <a:lightRig rig="threePt" dir="t"/>
          </a:scene3d>
          <a:sp3d>
            <a:bevelT w="139700" prst="cross"/>
          </a:sp3d>
        </p:spPr>
        <p:txBody>
          <a:bodyPr wrap="none">
            <a:spAutoFit/>
          </a:bodyPr>
          <a:lstStyle/>
          <a:p>
            <a:pPr>
              <a:defRPr/>
            </a:pPr>
            <a:r>
              <a:rPr lang="en-US" sz="2800" dirty="0">
                <a:latin typeface="+mj-lt"/>
                <a:cs typeface="Times New Roman" pitchFamily="18" charset="0"/>
              </a:rPr>
              <a:t>+ </a:t>
            </a:r>
            <a:r>
              <a:rPr lang="en-US" sz="2800" dirty="0" err="1"/>
              <a:t>Giải</a:t>
            </a:r>
            <a:r>
              <a:rPr lang="en-US" sz="2800" dirty="0"/>
              <a:t> </a:t>
            </a:r>
            <a:r>
              <a:rPr lang="en-US" sz="2800" dirty="0" err="1"/>
              <a:t>phóng</a:t>
            </a:r>
            <a:r>
              <a:rPr lang="en-US" sz="2800" dirty="0"/>
              <a:t> con </a:t>
            </a:r>
            <a:r>
              <a:rPr lang="en-US" sz="2800" dirty="0" err="1"/>
              <a:t>người</a:t>
            </a:r>
            <a:r>
              <a:rPr lang="en-US" sz="2800" dirty="0"/>
              <a:t> </a:t>
            </a:r>
          </a:p>
        </p:txBody>
      </p:sp>
      <p:sp>
        <p:nvSpPr>
          <p:cNvPr id="4" name="Rectangle 3"/>
          <p:cNvSpPr/>
          <p:nvPr/>
        </p:nvSpPr>
        <p:spPr>
          <a:xfrm>
            <a:off x="4800600" y="2703493"/>
            <a:ext cx="3733800" cy="892552"/>
          </a:xfrm>
          <a:prstGeom prst="rect">
            <a:avLst/>
          </a:prstGeom>
          <a:solidFill>
            <a:srgbClr val="FFFF99"/>
          </a:solidFill>
          <a:scene3d>
            <a:camera prst="orthographicFront"/>
            <a:lightRig rig="threePt" dir="t"/>
          </a:scene3d>
          <a:sp3d>
            <a:bevelT w="165100" prst="coolSlant"/>
          </a:sp3d>
        </p:spPr>
        <p:txBody>
          <a:bodyPr>
            <a:spAutoFit/>
          </a:bodyPr>
          <a:lstStyle/>
          <a:p>
            <a:pPr algn="ctr">
              <a:defRPr/>
            </a:pPr>
            <a:r>
              <a:rPr lang="en-US" sz="2600" spc="-30" dirty="0" err="1">
                <a:latin typeface="Times New Roman" pitchFamily="18" charset="0"/>
                <a:cs typeface="Times New Roman" pitchFamily="18" charset="0"/>
              </a:rPr>
              <a:t>xóa</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bỏ</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áp</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bức</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nô</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dịch</a:t>
            </a:r>
            <a:r>
              <a:rPr lang="en-US" sz="2600" spc="-30" dirty="0">
                <a:latin typeface="Times New Roman" pitchFamily="18" charset="0"/>
                <a:cs typeface="Times New Roman" pitchFamily="18" charset="0"/>
              </a:rPr>
              <a:t>, con </a:t>
            </a:r>
            <a:r>
              <a:rPr lang="en-US" sz="2600" spc="-30" dirty="0" err="1">
                <a:latin typeface="Times New Roman" pitchFamily="18" charset="0"/>
                <a:cs typeface="Times New Roman" pitchFamily="18" charset="0"/>
              </a:rPr>
              <a:t>người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phát</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triển</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toàn</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diện</a:t>
            </a:r>
            <a:endParaRPr lang="en-US" sz="2600" spc="-30" dirty="0">
              <a:latin typeface="Times New Roman" pitchFamily="18" charset="0"/>
              <a:cs typeface="Times New Roman" pitchFamily="18" charset="0"/>
            </a:endParaRPr>
          </a:p>
        </p:txBody>
      </p:sp>
      <p:sp>
        <p:nvSpPr>
          <p:cNvPr id="17" name="Rectangle 16"/>
          <p:cNvSpPr/>
          <p:nvPr/>
        </p:nvSpPr>
        <p:spPr>
          <a:xfrm>
            <a:off x="4343400" y="4075093"/>
            <a:ext cx="2057400" cy="954107"/>
          </a:xfrm>
          <a:prstGeom prst="rect">
            <a:avLst/>
          </a:prstGeom>
          <a:solidFill>
            <a:schemeClr val="accent3">
              <a:lumMod val="40000"/>
              <a:lumOff val="60000"/>
            </a:schemeClr>
          </a:solidFill>
          <a:scene3d>
            <a:camera prst="orthographicFront"/>
            <a:lightRig rig="threePt" dir="t"/>
          </a:scene3d>
          <a:sp3d>
            <a:bevelT w="152400" h="50800" prst="softRound"/>
          </a:sp3d>
        </p:spPr>
        <p:txBody>
          <a:bodyPr>
            <a:spAutoFit/>
          </a:bodyPr>
          <a:lstStyle/>
          <a:p>
            <a:pPr algn="ctr">
              <a:defRPr/>
            </a:pP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mỗi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18" name="Curved Left Arrow 17"/>
          <p:cNvSpPr/>
          <p:nvPr/>
        </p:nvSpPr>
        <p:spPr>
          <a:xfrm>
            <a:off x="5829300" y="3581400"/>
            <a:ext cx="533400" cy="5238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Curved Right Arrow 18"/>
          <p:cNvSpPr/>
          <p:nvPr/>
        </p:nvSpPr>
        <p:spPr>
          <a:xfrm>
            <a:off x="6591300" y="3581400"/>
            <a:ext cx="571500" cy="5238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0" name="Rectangle 19"/>
          <p:cNvSpPr/>
          <p:nvPr/>
        </p:nvSpPr>
        <p:spPr>
          <a:xfrm>
            <a:off x="6553200" y="4075093"/>
            <a:ext cx="1981200" cy="954107"/>
          </a:xfrm>
          <a:prstGeom prst="rect">
            <a:avLst/>
          </a:prstGeom>
          <a:solidFill>
            <a:schemeClr val="accent3">
              <a:lumMod val="40000"/>
              <a:lumOff val="60000"/>
            </a:schemeClr>
          </a:solidFill>
          <a:scene3d>
            <a:camera prst="orthographicFront"/>
            <a:lightRig rig="threePt" dir="t"/>
          </a:scene3d>
          <a:sp3d>
            <a:bevelT w="152400" h="50800" prst="softRound"/>
          </a:sp3d>
        </p:spPr>
        <p:txBody>
          <a:bodyPr>
            <a:spAutoFit/>
          </a:bodyPr>
          <a:lstStyle/>
          <a:p>
            <a:pPr algn="ctr">
              <a:defRPr/>
            </a:pP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phóng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loài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0" y="1219200"/>
            <a:ext cx="2514600" cy="1408093"/>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4"/>
          <p:cNvSpPr>
            <a:spLocks noChangeArrowheads="1"/>
          </p:cNvSpPr>
          <p:nvPr/>
        </p:nvSpPr>
        <p:spPr bwMode="auto">
          <a:xfrm>
            <a:off x="4267200" y="5181600"/>
            <a:ext cx="4267200" cy="954107"/>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Đầu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i="1" dirty="0">
                <a:latin typeface="Times New Roman" pitchFamily="18" charset="0"/>
                <a:cs typeface="Times New Roman" pitchFamily="18" charset="0"/>
              </a:rPr>
              <a:t>- HCM, t.15, tr. 616</a:t>
            </a:r>
          </a:p>
        </p:txBody>
      </p:sp>
      <p:pic>
        <p:nvPicPr>
          <p:cNvPr id="1126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0"/>
            <a:ext cx="3429000" cy="236220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974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1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0-#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2000"/>
                            </p:stCondLst>
                            <p:childTnLst>
                              <p:par>
                                <p:cTn id="10" presetID="22" presetClass="entr" presetSubtype="4" fill="hold" nodeType="after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250"/>
                                        <p:tgtEl>
                                          <p:spTgt spid="4"/>
                                        </p:tgtEl>
                                      </p:cBhvr>
                                    </p:animEffect>
                                  </p:childTnLst>
                                </p:cTn>
                              </p:par>
                            </p:childTnLst>
                          </p:cTn>
                        </p:par>
                        <p:par>
                          <p:cTn id="13" fill="hold" nodeType="afterGroup">
                            <p:stCondLst>
                              <p:cond delay="4250"/>
                            </p:stCondLst>
                            <p:childTnLst>
                              <p:par>
                                <p:cTn id="14" presetID="47" presetClass="entr" presetSubtype="0" fill="hold" nodeType="afterEffect">
                                  <p:stCondLst>
                                    <p:cond delay="1500"/>
                                  </p:stCondLst>
                                  <p:childTnLst>
                                    <p:set>
                                      <p:cBhvr>
                                        <p:cTn id="15" dur="1" fill="hold">
                                          <p:stCondLst>
                                            <p:cond delay="0"/>
                                          </p:stCondLst>
                                        </p:cTn>
                                        <p:tgtEl>
                                          <p:spTgt spid="112643"/>
                                        </p:tgtEl>
                                        <p:attrNameLst>
                                          <p:attrName>style.visibility</p:attrName>
                                        </p:attrNameLst>
                                      </p:cBhvr>
                                      <p:to>
                                        <p:strVal val="visible"/>
                                      </p:to>
                                    </p:set>
                                    <p:animEffect transition="in" filter="fade">
                                      <p:cBhvr>
                                        <p:cTn id="16" dur="1500"/>
                                        <p:tgtEl>
                                          <p:spTgt spid="112643"/>
                                        </p:tgtEl>
                                      </p:cBhvr>
                                    </p:animEffect>
                                    <p:anim calcmode="lin" valueType="num">
                                      <p:cBhvr>
                                        <p:cTn id="17" dur="1500" fill="hold"/>
                                        <p:tgtEl>
                                          <p:spTgt spid="112643"/>
                                        </p:tgtEl>
                                        <p:attrNameLst>
                                          <p:attrName>ppt_x</p:attrName>
                                        </p:attrNameLst>
                                      </p:cBhvr>
                                      <p:tavLst>
                                        <p:tav tm="0">
                                          <p:val>
                                            <p:strVal val="#ppt_x"/>
                                          </p:val>
                                        </p:tav>
                                        <p:tav tm="100000">
                                          <p:val>
                                            <p:strVal val="#ppt_x"/>
                                          </p:val>
                                        </p:tav>
                                      </p:tavLst>
                                    </p:anim>
                                    <p:anim calcmode="lin" valueType="num">
                                      <p:cBhvr>
                                        <p:cTn id="18" dur="1500" fill="hold"/>
                                        <p:tgtEl>
                                          <p:spTgt spid="112643"/>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7250"/>
                            </p:stCondLst>
                            <p:childTnLst>
                              <p:par>
                                <p:cTn id="20" presetID="22" presetClass="entr" presetSubtype="1" fill="hold" grpId="0" nodeType="afterEffect">
                                  <p:stCondLst>
                                    <p:cond delay="125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1250"/>
                                        <p:tgtEl>
                                          <p:spTgt spid="18"/>
                                        </p:tgtEl>
                                      </p:cBhvr>
                                    </p:animEffect>
                                  </p:childTnLst>
                                </p:cTn>
                              </p:par>
                            </p:childTnLst>
                          </p:cTn>
                        </p:par>
                        <p:par>
                          <p:cTn id="23" fill="hold" nodeType="afterGroup">
                            <p:stCondLst>
                              <p:cond delay="9750"/>
                            </p:stCondLst>
                            <p:childTnLst>
                              <p:par>
                                <p:cTn id="24" presetID="42" presetClass="entr" presetSubtype="0" fill="hold" nodeType="after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500"/>
                                        <p:tgtEl>
                                          <p:spTgt spid="17"/>
                                        </p:tgtEl>
                                      </p:cBhvr>
                                    </p:animEffect>
                                    <p:anim calcmode="lin" valueType="num">
                                      <p:cBhvr>
                                        <p:cTn id="27" dur="1500" fill="hold"/>
                                        <p:tgtEl>
                                          <p:spTgt spid="17"/>
                                        </p:tgtEl>
                                        <p:attrNameLst>
                                          <p:attrName>ppt_x</p:attrName>
                                        </p:attrNameLst>
                                      </p:cBhvr>
                                      <p:tavLst>
                                        <p:tav tm="0">
                                          <p:val>
                                            <p:strVal val="#ppt_x"/>
                                          </p:val>
                                        </p:tav>
                                        <p:tav tm="100000">
                                          <p:val>
                                            <p:strVal val="#ppt_x"/>
                                          </p:val>
                                        </p:tav>
                                      </p:tavLst>
                                    </p:anim>
                                    <p:anim calcmode="lin" valueType="num">
                                      <p:cBhvr>
                                        <p:cTn id="28" dur="1500" fill="hold"/>
                                        <p:tgtEl>
                                          <p:spTgt spid="17"/>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12250"/>
                            </p:stCondLst>
                            <p:childTnLst>
                              <p:par>
                                <p:cTn id="30" presetID="22" presetClass="entr" presetSubtype="1" fill="hold" grpId="0" nodeType="afterEffect">
                                  <p:stCondLst>
                                    <p:cond delay="125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1250"/>
                                        <p:tgtEl>
                                          <p:spTgt spid="19"/>
                                        </p:tgtEl>
                                      </p:cBhvr>
                                    </p:animEffect>
                                  </p:childTnLst>
                                </p:cTn>
                              </p:par>
                            </p:childTnLst>
                          </p:cTn>
                        </p:par>
                        <p:par>
                          <p:cTn id="33" fill="hold" nodeType="afterGroup">
                            <p:stCondLst>
                              <p:cond delay="14750"/>
                            </p:stCondLst>
                            <p:childTnLst>
                              <p:par>
                                <p:cTn id="34" presetID="4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250"/>
                                        <p:tgtEl>
                                          <p:spTgt spid="20"/>
                                        </p:tgtEl>
                                      </p:cBhvr>
                                    </p:animEffect>
                                    <p:anim calcmode="lin" valueType="num">
                                      <p:cBhvr>
                                        <p:cTn id="37" dur="2250" fill="hold"/>
                                        <p:tgtEl>
                                          <p:spTgt spid="20"/>
                                        </p:tgtEl>
                                        <p:attrNameLst>
                                          <p:attrName>ppt_x</p:attrName>
                                        </p:attrNameLst>
                                      </p:cBhvr>
                                      <p:tavLst>
                                        <p:tav tm="0">
                                          <p:val>
                                            <p:strVal val="#ppt_x"/>
                                          </p:val>
                                        </p:tav>
                                        <p:tav tm="100000">
                                          <p:val>
                                            <p:strVal val="#ppt_x"/>
                                          </p:val>
                                        </p:tav>
                                      </p:tavLst>
                                    </p:anim>
                                    <p:anim calcmode="lin" valueType="num">
                                      <p:cBhvr>
                                        <p:cTn id="38" dur="2250" fill="hold"/>
                                        <p:tgtEl>
                                          <p:spTgt spid="20"/>
                                        </p:tgtEl>
                                        <p:attrNameLst>
                                          <p:attrName>ppt_y</p:attrName>
                                        </p:attrNameLst>
                                      </p:cBhvr>
                                      <p:tavLst>
                                        <p:tav tm="0">
                                          <p:val>
                                            <p:strVal val="#ppt_y+.1"/>
                                          </p:val>
                                        </p:tav>
                                        <p:tav tm="100000">
                                          <p:val>
                                            <p:strVal val="#ppt_y"/>
                                          </p:val>
                                        </p:tav>
                                      </p:tavLst>
                                    </p:anim>
                                  </p:childTnLst>
                                </p:cTn>
                              </p:par>
                            </p:childTnLst>
                          </p:cTn>
                        </p:par>
                        <p:par>
                          <p:cTn id="39" fill="hold" nodeType="afterGroup">
                            <p:stCondLst>
                              <p:cond delay="17000"/>
                            </p:stCondLst>
                            <p:childTnLst>
                              <p:par>
                                <p:cTn id="40" presetID="6" presetClass="entr" presetSubtype="32" fill="hold" nodeType="afterEffect">
                                  <p:stCondLst>
                                    <p:cond delay="1250"/>
                                  </p:stCondLst>
                                  <p:childTnLst>
                                    <p:set>
                                      <p:cBhvr>
                                        <p:cTn id="41" dur="1" fill="hold">
                                          <p:stCondLst>
                                            <p:cond delay="0"/>
                                          </p:stCondLst>
                                        </p:cTn>
                                        <p:tgtEl>
                                          <p:spTgt spid="112645"/>
                                        </p:tgtEl>
                                        <p:attrNameLst>
                                          <p:attrName>style.visibility</p:attrName>
                                        </p:attrNameLst>
                                      </p:cBhvr>
                                      <p:to>
                                        <p:strVal val="visible"/>
                                      </p:to>
                                    </p:set>
                                    <p:animEffect transition="in" filter="circle(out)">
                                      <p:cBhvr>
                                        <p:cTn id="42" dur="2000"/>
                                        <p:tgtEl>
                                          <p:spTgt spid="112645"/>
                                        </p:tgtEl>
                                      </p:cBhvr>
                                    </p:animEffect>
                                  </p:childTnLst>
                                </p:cTn>
                              </p:par>
                            </p:childTnLst>
                          </p:cTn>
                        </p:par>
                        <p:par>
                          <p:cTn id="43" fill="hold" nodeType="afterGroup">
                            <p:stCondLst>
                              <p:cond delay="20250"/>
                            </p:stCondLst>
                            <p:childTnLst>
                              <p:par>
                                <p:cTn id="44" presetID="21" presetClass="entr" presetSubtype="8" fill="hold" nodeType="afterEffect">
                                  <p:stCondLst>
                                    <p:cond delay="1250"/>
                                  </p:stCondLst>
                                  <p:childTnLst>
                                    <p:set>
                                      <p:cBhvr>
                                        <p:cTn id="45" dur="1" fill="hold">
                                          <p:stCondLst>
                                            <p:cond delay="0"/>
                                          </p:stCondLst>
                                        </p:cTn>
                                        <p:tgtEl>
                                          <p:spTgt spid="22"/>
                                        </p:tgtEl>
                                        <p:attrNameLst>
                                          <p:attrName>style.visibility</p:attrName>
                                        </p:attrNameLst>
                                      </p:cBhvr>
                                      <p:to>
                                        <p:strVal val="visible"/>
                                      </p:to>
                                    </p:set>
                                    <p:animEffect transition="in" filter="wheel(8)">
                                      <p:cBhvr>
                                        <p:cTn id="4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Rectangle 8"/>
          <p:cNvSpPr>
            <a:spLocks noChangeArrowheads="1"/>
          </p:cNvSpPr>
          <p:nvPr/>
        </p:nvSpPr>
        <p:spPr bwMode="auto">
          <a:xfrm>
            <a:off x="609600" y="762000"/>
            <a:ext cx="59436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ctr">
              <a:defRPr/>
            </a:pP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mục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11" name="Rectangle 8"/>
          <p:cNvSpPr>
            <a:spLocks noChangeArrowheads="1"/>
          </p:cNvSpPr>
          <p:nvPr/>
        </p:nvSpPr>
        <p:spPr bwMode="auto">
          <a:xfrm>
            <a:off x="609600" y="1457980"/>
            <a:ext cx="59436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ctr">
              <a:defRPr/>
            </a:pP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lực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12" name="Rectangle 8"/>
          <p:cNvSpPr>
            <a:spLocks noChangeArrowheads="1"/>
          </p:cNvSpPr>
          <p:nvPr/>
        </p:nvSpPr>
        <p:spPr bwMode="auto">
          <a:xfrm>
            <a:off x="609600" y="2209800"/>
            <a:ext cx="7848600" cy="507831"/>
          </a:xfrm>
          <a:prstGeom prst="rect">
            <a:avLst/>
          </a:prstGeom>
          <a:solidFill>
            <a:schemeClr val="accent6">
              <a:lumMod val="20000"/>
              <a:lumOff val="8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Là</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nhân</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tố</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quý</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nhất</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quyết</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định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thành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công</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của</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cách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mạng</a:t>
            </a:r>
            <a:endParaRPr lang="en-US" sz="2700" spc="-100" dirty="0">
              <a:latin typeface="Times New Roman" pitchFamily="18" charset="0"/>
              <a:cs typeface="Times New Roman" pitchFamily="18" charset="0"/>
            </a:endParaRPr>
          </a:p>
        </p:txBody>
      </p:sp>
      <p:sp>
        <p:nvSpPr>
          <p:cNvPr id="13" name="Rectangle 1"/>
          <p:cNvSpPr>
            <a:spLocks noChangeArrowheads="1"/>
          </p:cNvSpPr>
          <p:nvPr/>
        </p:nvSpPr>
        <p:spPr bwMode="auto">
          <a:xfrm>
            <a:off x="3429000" y="2971800"/>
            <a:ext cx="5029200" cy="1769715"/>
          </a:xfrm>
          <a:prstGeom prst="rect">
            <a:avLst/>
          </a:prstGeom>
          <a:solidFill>
            <a:schemeClr val="accent3">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US" sz="2700" spc="-20" dirty="0">
                <a:latin typeface="Times New Roman" pitchFamily="18" charset="0"/>
                <a:cs typeface="Times New Roman" pitchFamily="18" charset="0"/>
              </a:rPr>
              <a:t>“</a:t>
            </a:r>
            <a:r>
              <a:rPr lang="en-US" sz="2700" spc="-20" dirty="0" err="1">
                <a:latin typeface="Times New Roman" pitchFamily="18" charset="0"/>
                <a:cs typeface="Times New Roman" pitchFamily="18" charset="0"/>
              </a:rPr>
              <a:t>Trong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bầu</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trời</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không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gì</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quý</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bằng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nhân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dân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trong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thế</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giới</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không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gì</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mạnh</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bằng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lực</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lượng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đoàn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kết</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của</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nhân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dân</a:t>
            </a:r>
            <a:r>
              <a:rPr lang="en-US" sz="2700" spc="-20" dirty="0">
                <a:latin typeface="Times New Roman" pitchFamily="18" charset="0"/>
                <a:cs typeface="Times New Roman" pitchFamily="18" charset="0"/>
              </a:rPr>
              <a:t>” </a:t>
            </a:r>
            <a:r>
              <a:rPr lang="en-US" i="1" spc="-20" dirty="0">
                <a:latin typeface="Times New Roman" pitchFamily="18" charset="0"/>
                <a:cs typeface="Times New Roman" pitchFamily="18" charset="0"/>
              </a:rPr>
              <a:t>- HCM, t.8, tr.267</a:t>
            </a:r>
            <a:endParaRPr lang="en-US" sz="2800" i="1" spc="-20" dirty="0">
              <a:latin typeface="Times New Roman" pitchFamily="18" charset="0"/>
              <a:cs typeface="Times New Roman" pitchFamily="18" charset="0"/>
            </a:endParaRPr>
          </a:p>
        </p:txBody>
      </p:sp>
      <p:sp>
        <p:nvSpPr>
          <p:cNvPr id="14" name="Rectangle 2"/>
          <p:cNvSpPr>
            <a:spLocks noChangeArrowheads="1"/>
          </p:cNvSpPr>
          <p:nvPr/>
        </p:nvSpPr>
        <p:spPr bwMode="auto">
          <a:xfrm>
            <a:off x="990600" y="5141893"/>
            <a:ext cx="7162800" cy="954107"/>
          </a:xfrm>
          <a:prstGeom prst="rect">
            <a:avLst/>
          </a:prstGeom>
          <a:solidFill>
            <a:srgbClr val="FFFF99"/>
          </a:solidFill>
          <a:ln w="9525">
            <a:noFill/>
            <a:miter lim="800000"/>
            <a:headEnd/>
            <a:tailEnd/>
          </a:ln>
          <a:scene3d>
            <a:camera prst="orthographicFront"/>
            <a:lightRig rig="threePt" dir="t"/>
          </a:scene3d>
          <a:sp3d>
            <a:bevelT prst="slope"/>
          </a:sp3d>
        </p:spPr>
        <p:txBody>
          <a:bodyPr>
            <a:spAutoFit/>
          </a:bodyPr>
          <a:lstStyle/>
          <a:p>
            <a:pPr algn="ctr">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Dễ</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chịu</a:t>
            </a:r>
            <a:r>
              <a:rPr lang="en-US" sz="2800" dirty="0">
                <a:latin typeface="Times New Roman" pitchFamily="18" charset="0"/>
                <a:cs typeface="Times New Roman" pitchFamily="18" charset="0"/>
              </a:rPr>
              <a:t>, </a:t>
            </a:r>
          </a:p>
          <a:p>
            <a:pPr algn="ctr">
              <a:defRPr/>
            </a:pPr>
            <a:r>
              <a:rPr lang="en-US" sz="2800" dirty="0" err="1">
                <a:latin typeface="Times New Roman" pitchFamily="18" charset="0"/>
                <a:cs typeface="Times New Roman" pitchFamily="18" charset="0"/>
              </a:rPr>
              <a:t>Khó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trăm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xong</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t.12, tr.212</a:t>
            </a: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2971800"/>
            <a:ext cx="2714625" cy="1769715"/>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a:off x="4191000" y="4827389"/>
            <a:ext cx="1790700" cy="201811"/>
          </a:xfrm>
          <a:prstGeom prst="downArrow">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098761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0-#ppt_w/2"/>
                                          </p:val>
                                        </p:tav>
                                        <p:tav tm="100000">
                                          <p:val>
                                            <p:strVal val="#ppt_x"/>
                                          </p:val>
                                        </p:tav>
                                      </p:tavLst>
                                    </p:anim>
                                    <p:anim calcmode="lin" valueType="num">
                                      <p:cBhvr additive="base">
                                        <p:cTn id="14" dur="750" fill="hold"/>
                                        <p:tgtEl>
                                          <p:spTgt spid="12"/>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750"/>
                            </p:stCondLst>
                            <p:childTnLst>
                              <p:par>
                                <p:cTn id="16" presetID="6" presetClass="entr" presetSubtype="32" fill="hold" nodeType="afterEffect">
                                  <p:stCondLst>
                                    <p:cond delay="750"/>
                                  </p:stCondLst>
                                  <p:childTnLst>
                                    <p:set>
                                      <p:cBhvr>
                                        <p:cTn id="17" dur="1" fill="hold">
                                          <p:stCondLst>
                                            <p:cond delay="0"/>
                                          </p:stCondLst>
                                        </p:cTn>
                                        <p:tgtEl>
                                          <p:spTgt spid="113666"/>
                                        </p:tgtEl>
                                        <p:attrNameLst>
                                          <p:attrName>style.visibility</p:attrName>
                                        </p:attrNameLst>
                                      </p:cBhvr>
                                      <p:to>
                                        <p:strVal val="visible"/>
                                      </p:to>
                                    </p:set>
                                    <p:animEffect transition="in" filter="circle(out)">
                                      <p:cBhvr>
                                        <p:cTn id="18" dur="2000"/>
                                        <p:tgtEl>
                                          <p:spTgt spid="113666"/>
                                        </p:tgtEl>
                                      </p:cBhvr>
                                    </p:animEffect>
                                  </p:childTnLst>
                                </p:cTn>
                              </p:par>
                            </p:childTnLst>
                          </p:cTn>
                        </p:par>
                        <p:par>
                          <p:cTn id="19" fill="hold" nodeType="afterGroup">
                            <p:stCondLst>
                              <p:cond delay="3500"/>
                            </p:stCondLst>
                            <p:childTnLst>
                              <p:par>
                                <p:cTn id="20" presetID="5" presetClass="entr" presetSubtype="10" fill="hold" nodeType="after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1250"/>
                                        <p:tgtEl>
                                          <p:spTgt spid="13"/>
                                        </p:tgtEl>
                                      </p:cBhvr>
                                    </p:animEffect>
                                  </p:childTnLst>
                                </p:cTn>
                              </p:par>
                            </p:childTnLst>
                          </p:cTn>
                        </p:par>
                        <p:par>
                          <p:cTn id="23" fill="hold" nodeType="afterGroup">
                            <p:stCondLst>
                              <p:cond delay="5750"/>
                            </p:stCondLst>
                            <p:childTnLst>
                              <p:par>
                                <p:cTn id="24" presetID="47" presetClass="entr" presetSubtype="0" fill="hold" nodeType="after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250"/>
                                        <p:tgtEl>
                                          <p:spTgt spid="4"/>
                                        </p:tgtEl>
                                      </p:cBhvr>
                                    </p:animEffect>
                                    <p:anim calcmode="lin" valueType="num">
                                      <p:cBhvr>
                                        <p:cTn id="27" dur="1250" fill="hold"/>
                                        <p:tgtEl>
                                          <p:spTgt spid="4"/>
                                        </p:tgtEl>
                                        <p:attrNameLst>
                                          <p:attrName>ppt_x</p:attrName>
                                        </p:attrNameLst>
                                      </p:cBhvr>
                                      <p:tavLst>
                                        <p:tav tm="0">
                                          <p:val>
                                            <p:strVal val="#ppt_x"/>
                                          </p:val>
                                        </p:tav>
                                        <p:tav tm="100000">
                                          <p:val>
                                            <p:strVal val="#ppt_x"/>
                                          </p:val>
                                        </p:tav>
                                      </p:tavLst>
                                    </p:anim>
                                    <p:anim calcmode="lin" valueType="num">
                                      <p:cBhvr>
                                        <p:cTn id="28" dur="1250" fill="hold"/>
                                        <p:tgtEl>
                                          <p:spTgt spid="4"/>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8000"/>
                            </p:stCondLst>
                            <p:childTnLst>
                              <p:par>
                                <p:cTn id="30" presetID="10" presetClass="entr" presetSubtype="0" fill="hold" nodeType="afterEffect">
                                  <p:stCondLst>
                                    <p:cond delay="1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ChangeArrowheads="1"/>
          </p:cNvSpPr>
          <p:nvPr/>
        </p:nvSpPr>
        <p:spPr bwMode="auto">
          <a:xfrm>
            <a:off x="609600" y="685800"/>
            <a:ext cx="59436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ctr">
              <a:defRPr/>
            </a:pP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lực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endParaRPr lang="en-US" sz="2700" spc="-80" dirty="0">
              <a:latin typeface="Times New Roman" pitchFamily="18" charset="0"/>
              <a:cs typeface="Times New Roman" pitchFamily="18" charset="0"/>
            </a:endParaRPr>
          </a:p>
        </p:txBody>
      </p:sp>
      <p:sp>
        <p:nvSpPr>
          <p:cNvPr id="12" name="Rectangle 8"/>
          <p:cNvSpPr>
            <a:spLocks noChangeArrowheads="1"/>
          </p:cNvSpPr>
          <p:nvPr/>
        </p:nvSpPr>
        <p:spPr bwMode="auto">
          <a:xfrm>
            <a:off x="609600" y="1310789"/>
            <a:ext cx="78486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Là</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nhân</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tố</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quý</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nhất</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quyết</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định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thành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công</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của</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cách</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mạng</a:t>
            </a:r>
            <a:endParaRPr lang="en-US" sz="2700" spc="-100" dirty="0">
              <a:latin typeface="Times New Roman" pitchFamily="18" charset="0"/>
              <a:cs typeface="Times New Roman" pitchFamily="18" charset="0"/>
            </a:endParaRPr>
          </a:p>
        </p:txBody>
      </p:sp>
      <p:sp>
        <p:nvSpPr>
          <p:cNvPr id="10" name="Rectangle 8"/>
          <p:cNvSpPr>
            <a:spLocks noChangeArrowheads="1"/>
          </p:cNvSpPr>
          <p:nvPr/>
        </p:nvSpPr>
        <p:spPr bwMode="auto">
          <a:xfrm>
            <a:off x="609600" y="1905000"/>
            <a:ext cx="78486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nghiệp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chúng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lịch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sử</a:t>
            </a:r>
            <a:endParaRPr lang="en-US" sz="2700" spc="-100" dirty="0">
              <a:latin typeface="Times New Roman" pitchFamily="18" charset="0"/>
              <a:cs typeface="Times New Roman" pitchFamily="18" charset="0"/>
            </a:endParaRPr>
          </a:p>
        </p:txBody>
      </p:sp>
      <p:sp>
        <p:nvSpPr>
          <p:cNvPr id="15" name="Rectangle 2"/>
          <p:cNvSpPr>
            <a:spLocks noChangeArrowheads="1"/>
          </p:cNvSpPr>
          <p:nvPr/>
        </p:nvSpPr>
        <p:spPr bwMode="auto">
          <a:xfrm>
            <a:off x="609600" y="4876800"/>
            <a:ext cx="7848600" cy="1231106"/>
          </a:xfrm>
          <a:prstGeom prst="rect">
            <a:avLst/>
          </a:prstGeom>
          <a:solidFill>
            <a:srgbClr val="FFFF99"/>
          </a:solidFill>
          <a:ln w="9525">
            <a:noFill/>
            <a:miter lim="800000"/>
            <a:headEnd/>
            <a:tailEnd/>
          </a:ln>
          <a:scene3d>
            <a:camera prst="orthographicFront"/>
            <a:lightRig rig="threePt" dir="t"/>
          </a:scene3d>
          <a:sp3d>
            <a:bevelT w="139700" prst="cross"/>
          </a:sp3d>
        </p:spPr>
        <p:txBody>
          <a:bodyPr>
            <a:spAutoFit/>
          </a:bodyPr>
          <a:lstStyle/>
          <a:p>
            <a:pPr algn="just">
              <a:defRPr/>
            </a:pPr>
            <a:r>
              <a:rPr lang="en-US" sz="2600" spc="-70" dirty="0">
                <a:latin typeface="Times New Roman" pitchFamily="18" charset="0"/>
                <a:cs typeface="Times New Roman" pitchFamily="18" charset="0"/>
              </a:rPr>
              <a:t>“</a:t>
            </a:r>
            <a:r>
              <a:rPr lang="vi-VN" sz="2600" spc="-70" dirty="0">
                <a:latin typeface="Times New Roman" pitchFamily="18" charset="0"/>
                <a:cs typeface="Times New Roman" pitchFamily="18" charset="0"/>
              </a:rPr>
              <a:t>có lực lượng dân chúng việc to tát mấy, khó khăn mấy làm cũng được. Không có, thì việc gì làm cũng không xong</a:t>
            </a:r>
            <a:r>
              <a:rPr lang="en-US" sz="2600" spc="-70" dirty="0">
                <a:latin typeface="Times New Roman" pitchFamily="18" charset="0"/>
                <a:cs typeface="Times New Roman" pitchFamily="18" charset="0"/>
              </a:rPr>
              <a:t>”</a:t>
            </a:r>
            <a:r>
              <a:rPr lang="en-US" sz="2800" spc="-70" dirty="0">
                <a:latin typeface="Times New Roman" pitchFamily="18" charset="0"/>
                <a:cs typeface="Times New Roman" pitchFamily="18" charset="0"/>
              </a:rPr>
              <a:t> </a:t>
            </a:r>
            <a:r>
              <a:rPr lang="en-US" i="1" spc="-70" dirty="0">
                <a:latin typeface="Times New Roman" pitchFamily="18" charset="0"/>
                <a:cs typeface="Times New Roman" pitchFamily="18" charset="0"/>
              </a:rPr>
              <a:t>- HCM, 2011, t.5, tr.335</a:t>
            </a:r>
            <a:endParaRPr lang="en-US" sz="2000" i="1" spc="-70" dirty="0">
              <a:latin typeface="Times New Roman" pitchFamily="18" charset="0"/>
              <a:cs typeface="Times New Roman" pitchFamily="18" charset="0"/>
            </a:endParaRPr>
          </a:p>
        </p:txBody>
      </p:sp>
      <p:sp>
        <p:nvSpPr>
          <p:cNvPr id="2" name="Rectangle 1"/>
          <p:cNvSpPr/>
          <p:nvPr/>
        </p:nvSpPr>
        <p:spPr>
          <a:xfrm>
            <a:off x="3505200" y="2963185"/>
            <a:ext cx="4800600" cy="1815882"/>
          </a:xfrm>
          <a:prstGeom prst="rect">
            <a:avLst/>
          </a:prstGeom>
          <a:solidFill>
            <a:srgbClr val="92D050"/>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nghiệp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chúng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chứ</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nghiệp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hùng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nào</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t..12, tr.672</a:t>
            </a:r>
          </a:p>
        </p:txBody>
      </p:sp>
      <p:pic>
        <p:nvPicPr>
          <p:cNvPr id="7169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61620"/>
            <a:ext cx="2514600" cy="176971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08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6" presetClass="entr" presetSubtype="32" fill="hold" nodeType="afterEffect">
                                  <p:stCondLst>
                                    <p:cond delay="1250"/>
                                  </p:stCondLst>
                                  <p:childTnLst>
                                    <p:set>
                                      <p:cBhvr>
                                        <p:cTn id="11" dur="1" fill="hold">
                                          <p:stCondLst>
                                            <p:cond delay="0"/>
                                          </p:stCondLst>
                                        </p:cTn>
                                        <p:tgtEl>
                                          <p:spTgt spid="71696"/>
                                        </p:tgtEl>
                                        <p:attrNameLst>
                                          <p:attrName>style.visibility</p:attrName>
                                        </p:attrNameLst>
                                      </p:cBhvr>
                                      <p:to>
                                        <p:strVal val="visible"/>
                                      </p:to>
                                    </p:set>
                                    <p:animEffect transition="in" filter="circle(out)">
                                      <p:cBhvr>
                                        <p:cTn id="12" dur="2250"/>
                                        <p:tgtEl>
                                          <p:spTgt spid="71696"/>
                                        </p:tgtEl>
                                      </p:cBhvr>
                                    </p:animEffect>
                                  </p:childTnLst>
                                </p:cTn>
                              </p:par>
                            </p:childTnLst>
                          </p:cTn>
                        </p:par>
                        <p:par>
                          <p:cTn id="13" fill="hold" nodeType="afterGroup">
                            <p:stCondLst>
                              <p:cond delay="4250"/>
                            </p:stCondLst>
                            <p:childTnLst>
                              <p:par>
                                <p:cTn id="14" presetID="42" presetClass="entr" presetSubtype="0" fill="hold" nodeType="after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750"/>
                                        <p:tgtEl>
                                          <p:spTgt spid="2"/>
                                        </p:tgtEl>
                                      </p:cBhvr>
                                    </p:animEffect>
                                    <p:anim calcmode="lin" valueType="num">
                                      <p:cBhvr>
                                        <p:cTn id="17" dur="1750" fill="hold"/>
                                        <p:tgtEl>
                                          <p:spTgt spid="2"/>
                                        </p:tgtEl>
                                        <p:attrNameLst>
                                          <p:attrName>ppt_x</p:attrName>
                                        </p:attrNameLst>
                                      </p:cBhvr>
                                      <p:tavLst>
                                        <p:tav tm="0">
                                          <p:val>
                                            <p:strVal val="#ppt_x"/>
                                          </p:val>
                                        </p:tav>
                                        <p:tav tm="100000">
                                          <p:val>
                                            <p:strVal val="#ppt_x"/>
                                          </p:val>
                                        </p:tav>
                                      </p:tavLst>
                                    </p:anim>
                                    <p:anim calcmode="lin" valueType="num">
                                      <p:cBhvr>
                                        <p:cTn id="18" dur="1750" fill="hold"/>
                                        <p:tgtEl>
                                          <p:spTgt spid="2"/>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7250"/>
                            </p:stCondLst>
                            <p:childTnLst>
                              <p:par>
                                <p:cTn id="20" presetID="16" presetClass="entr" presetSubtype="37" fill="hold" nodeType="afterEffect">
                                  <p:stCondLst>
                                    <p:cond delay="125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1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1"/>
          <p:cNvSpPr>
            <a:spLocks noChangeArrowheads="1"/>
          </p:cNvSpPr>
          <p:nvPr/>
        </p:nvSpPr>
        <p:spPr bwMode="auto">
          <a:xfrm>
            <a:off x="533400" y="1179731"/>
            <a:ext cx="8001000" cy="492443"/>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600" b="1" dirty="0">
                <a:latin typeface="Times New Roman" pitchFamily="18" charset="0"/>
                <a:cs typeface="Times New Roman" pitchFamily="18" charset="0"/>
              </a:rPr>
              <a:t>1. </a:t>
            </a:r>
            <a:r>
              <a:rPr lang="en-US" sz="2600" b="1" dirty="0" err="1">
                <a:latin typeface="Times New Roman" pitchFamily="18" charset="0"/>
                <a:cs typeface="Times New Roman" pitchFamily="18" charset="0"/>
              </a:rPr>
              <a:t>Quan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niệm</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của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Hồ</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Chí</a:t>
            </a:r>
            <a:r>
              <a:rPr lang="en-US" sz="2600" b="1" dirty="0">
                <a:latin typeface="Times New Roman" pitchFamily="18" charset="0"/>
                <a:cs typeface="Times New Roman" pitchFamily="18" charset="0"/>
              </a:rPr>
              <a:t> Minh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endParaRPr lang="en-US" sz="2600" dirty="0">
              <a:latin typeface="Times New Roman" pitchFamily="18" charset="0"/>
              <a:cs typeface="Times New Roman" pitchFamily="18" charset="0"/>
            </a:endParaRPr>
          </a:p>
        </p:txBody>
      </p:sp>
      <p:sp>
        <p:nvSpPr>
          <p:cNvPr id="104455" name="Rectangle 1"/>
          <p:cNvSpPr>
            <a:spLocks noChangeArrowheads="1"/>
          </p:cNvSpPr>
          <p:nvPr/>
        </p:nvSpPr>
        <p:spPr bwMode="auto">
          <a:xfrm>
            <a:off x="533400" y="1748374"/>
            <a:ext cx="8001000" cy="507831"/>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600" b="1" spc="-40" dirty="0">
                <a:latin typeface="Times New Roman" pitchFamily="18" charset="0"/>
                <a:cs typeface="Times New Roman" pitchFamily="18" charset="0"/>
              </a:rPr>
              <a:t>2. </a:t>
            </a:r>
            <a:r>
              <a:rPr lang="en-US" sz="2600" b="1" spc="-40" dirty="0" err="1">
                <a:latin typeface="Times New Roman" pitchFamily="18" charset="0"/>
                <a:cs typeface="Times New Roman" pitchFamily="18" charset="0"/>
              </a:rPr>
              <a:t>Quan</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điểm</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của</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Hồ</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Chí</a:t>
            </a:r>
            <a:r>
              <a:rPr lang="en-US" sz="2600" b="1" spc="-40" dirty="0">
                <a:latin typeface="Times New Roman" pitchFamily="18" charset="0"/>
                <a:cs typeface="Times New Roman" pitchFamily="18" charset="0"/>
              </a:rPr>
              <a:t> Minh </a:t>
            </a:r>
            <a:r>
              <a:rPr lang="en-US" sz="2600" b="1" spc="-40" dirty="0" err="1">
                <a:latin typeface="Times New Roman" pitchFamily="18" charset="0"/>
                <a:cs typeface="Times New Roman" pitchFamily="18" charset="0"/>
              </a:rPr>
              <a:t>về</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vai</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trò</a:t>
            </a:r>
            <a:r>
              <a:rPr lang="en-US" sz="2600" b="1" spc="-40" dirty="0">
                <a:latin typeface="Times New Roman" pitchFamily="18" charset="0"/>
                <a:cs typeface="Times New Roman" pitchFamily="18" charset="0"/>
              </a:rPr>
              <a:t> </a:t>
            </a:r>
            <a:r>
              <a:rPr lang="en-US" sz="2600" b="1" spc="-40" dirty="0" err="1">
                <a:latin typeface="Times New Roman" pitchFamily="18" charset="0"/>
                <a:cs typeface="Times New Roman" pitchFamily="18" charset="0"/>
              </a:rPr>
              <a:t>của</a:t>
            </a:r>
            <a:r>
              <a:rPr lang="en-US" sz="2600" b="1" spc="-40" dirty="0">
                <a:latin typeface="Times New Roman" pitchFamily="18" charset="0"/>
                <a:cs typeface="Times New Roman" pitchFamily="18" charset="0"/>
              </a:rPr>
              <a:t> con </a:t>
            </a:r>
            <a:r>
              <a:rPr lang="en-US" sz="2600" b="1" spc="-40" dirty="0" err="1">
                <a:latin typeface="Times New Roman" pitchFamily="18" charset="0"/>
                <a:cs typeface="Times New Roman" pitchFamily="18" charset="0"/>
              </a:rPr>
              <a:t>người</a:t>
            </a:r>
            <a:r>
              <a:rPr lang="en-US" sz="2600" b="1" spc="-40" dirty="0">
                <a:latin typeface="Times New Roman" pitchFamily="18" charset="0"/>
                <a:cs typeface="Times New Roman" pitchFamily="18" charset="0"/>
              </a:rPr>
              <a:t> </a:t>
            </a:r>
            <a:endParaRPr lang="en-US" sz="2600" spc="-40" dirty="0">
              <a:latin typeface="Times New Roman" pitchFamily="18" charset="0"/>
              <a:cs typeface="Times New Roman" pitchFamily="18" charset="0"/>
            </a:endParaRPr>
          </a:p>
        </p:txBody>
      </p:sp>
      <p:sp>
        <p:nvSpPr>
          <p:cNvPr id="7" name="Rectangle 14"/>
          <p:cNvSpPr>
            <a:spLocks noChangeArrowheads="1"/>
          </p:cNvSpPr>
          <p:nvPr/>
        </p:nvSpPr>
        <p:spPr bwMode="auto">
          <a:xfrm>
            <a:off x="533400" y="609600"/>
            <a:ext cx="8001000" cy="461665"/>
          </a:xfrm>
          <a:prstGeom prst="rect">
            <a:avLst/>
          </a:prstGeom>
          <a:solidFill>
            <a:schemeClr val="accent6">
              <a:lumMod val="60000"/>
              <a:lumOff val="40000"/>
            </a:schemeClr>
          </a:solidFill>
          <a:ln w="9525">
            <a:noFill/>
            <a:miter lim="800000"/>
            <a:headEnd/>
            <a:tailEnd/>
          </a:ln>
          <a:effectLst/>
          <a:scene3d>
            <a:camera prst="orthographicFront"/>
            <a:lightRig rig="threePt" dir="t"/>
          </a:scene3d>
          <a:sp3d>
            <a:bevelT w="139700" prst="cross"/>
          </a:sp3d>
        </p:spPr>
        <p:txBody>
          <a:bodyPr anchor="ctr">
            <a:spAutoFit/>
          </a:bodyPr>
          <a:lstStyle/>
          <a:p>
            <a:pPr marL="514350" indent="-514350" algn="ctr" eaLnBrk="0" hangingPunct="0">
              <a:defRPr/>
            </a:pPr>
            <a:r>
              <a:rPr lang="en-US" sz="2400" b="1" dirty="0">
                <a:latin typeface="Times New Roman" pitchFamily="18" charset="0"/>
                <a:cs typeface="Times New Roman" pitchFamily="18" charset="0"/>
              </a:rPr>
              <a:t>III. TƯ TƯỞNG HỒ CHÍ MINH VỀ CON NGƯỜI</a:t>
            </a:r>
            <a:endParaRPr lang="en-US" sz="2400" dirty="0">
              <a:latin typeface="Times New Roman" pitchFamily="18" charset="0"/>
              <a:cs typeface="Times New Roman" pitchFamily="18" charset="0"/>
            </a:endParaRPr>
          </a:p>
        </p:txBody>
      </p:sp>
      <p:sp>
        <p:nvSpPr>
          <p:cNvPr id="11" name="Rectangle 1"/>
          <p:cNvSpPr>
            <a:spLocks noChangeArrowheads="1"/>
          </p:cNvSpPr>
          <p:nvPr/>
        </p:nvSpPr>
        <p:spPr bwMode="auto">
          <a:xfrm>
            <a:off x="533400" y="2355994"/>
            <a:ext cx="8001000" cy="492443"/>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600" b="1" dirty="0">
                <a:latin typeface="Times New Roman" pitchFamily="18" charset="0"/>
                <a:cs typeface="Times New Roman" pitchFamily="18" charset="0"/>
              </a:rPr>
              <a:t>3. </a:t>
            </a:r>
            <a:r>
              <a:rPr lang="en-US" sz="2600" b="1" dirty="0" err="1">
                <a:latin typeface="Times New Roman" pitchFamily="18" charset="0"/>
                <a:cs typeface="Times New Roman" pitchFamily="18" charset="0"/>
              </a:rPr>
              <a:t>Quan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điểm</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của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Hồ</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Chí</a:t>
            </a:r>
            <a:r>
              <a:rPr lang="en-US" sz="2600" b="1" dirty="0">
                <a:latin typeface="Times New Roman" pitchFamily="18" charset="0"/>
                <a:cs typeface="Times New Roman" pitchFamily="18" charset="0"/>
              </a:rPr>
              <a:t> Minh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xây</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dựng</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12" name="Rectangle 4"/>
          <p:cNvSpPr>
            <a:spLocks noChangeArrowheads="1"/>
          </p:cNvSpPr>
          <p:nvPr/>
        </p:nvSpPr>
        <p:spPr bwMode="auto">
          <a:xfrm>
            <a:off x="3253683" y="3191470"/>
            <a:ext cx="5204517" cy="92333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ctr">
              <a:defRPr/>
            </a:pP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yêu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cầu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quan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cấp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lâu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dài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chiến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lươc</a:t>
            </a:r>
            <a:endParaRPr lang="en-US" sz="2700" dirty="0">
              <a:latin typeface="Times New Roman" pitchFamily="18" charset="0"/>
              <a:cs typeface="Times New Roman" pitchFamily="18" charset="0"/>
            </a:endParaRPr>
          </a:p>
        </p:txBody>
      </p:sp>
      <p:sp>
        <p:nvSpPr>
          <p:cNvPr id="14" name="Rectangle 1"/>
          <p:cNvSpPr>
            <a:spLocks noChangeArrowheads="1"/>
          </p:cNvSpPr>
          <p:nvPr/>
        </p:nvSpPr>
        <p:spPr bwMode="auto">
          <a:xfrm>
            <a:off x="3619500" y="4403229"/>
            <a:ext cx="4610100" cy="1692771"/>
          </a:xfrm>
          <a:prstGeom prst="rect">
            <a:avLst/>
          </a:prstGeom>
          <a:solidFill>
            <a:srgbClr val="FFFF99"/>
          </a:solidFill>
          <a:ln w="9525">
            <a:noFill/>
            <a:miter lim="800000"/>
            <a:headEnd/>
            <a:tailEnd/>
          </a:ln>
          <a:scene3d>
            <a:camera prst="orthographicFront"/>
            <a:lightRig rig="threePt" dir="t"/>
          </a:scene3d>
          <a:sp3d>
            <a:bevelT prst="angle"/>
          </a:sp3d>
        </p:spPr>
        <p:txBody>
          <a:bodyPr anchor="ctr">
            <a:spAutoFit/>
          </a:bodyPr>
          <a:lstStyle/>
          <a:p>
            <a:pPr algn="just" eaLnBrk="0" hangingPunct="0">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Bồi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dưỡng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trọng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thiết</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i="1" dirty="0">
                <a:latin typeface="Times New Roman" pitchFamily="18" charset="0"/>
                <a:cs typeface="Times New Roman" pitchFamily="18" charset="0"/>
              </a:rPr>
              <a:t>HCM, t.15, tr.622</a:t>
            </a:r>
          </a:p>
        </p:txBody>
      </p:sp>
      <p:pic>
        <p:nvPicPr>
          <p:cNvPr id="15" name="Picture 6" descr="D:\anh\di chúc 1969.jpg"/>
          <p:cNvPicPr>
            <a:picLocks noChangeAspect="1" noChangeArrowheads="1"/>
          </p:cNvPicPr>
          <p:nvPr/>
        </p:nvPicPr>
        <p:blipFill>
          <a:blip r:embed="rId2" cstate="print"/>
          <a:srcRect/>
          <a:stretch>
            <a:fillRect/>
          </a:stretch>
        </p:blipFill>
        <p:spPr bwMode="auto">
          <a:xfrm>
            <a:off x="838200" y="3632030"/>
            <a:ext cx="2209800" cy="2540170"/>
          </a:xfrm>
          <a:prstGeom prst="rect">
            <a:avLst/>
          </a:prstGeom>
          <a:noFill/>
          <a:ln w="9525">
            <a:noFill/>
            <a:miter lim="800000"/>
            <a:headEnd/>
            <a:tailEnd/>
          </a:ln>
          <a:scene3d>
            <a:camera prst="orthographicFront"/>
            <a:lightRig rig="threePt" dir="t"/>
          </a:scene3d>
          <a:sp3d>
            <a:bevelT w="152400" h="50800" prst="softRound"/>
          </a:sp3d>
        </p:spPr>
      </p:pic>
      <p:sp>
        <p:nvSpPr>
          <p:cNvPr id="5" name="Rectangle 4"/>
          <p:cNvSpPr/>
          <p:nvPr/>
        </p:nvSpPr>
        <p:spPr>
          <a:xfrm>
            <a:off x="1004994" y="2981980"/>
            <a:ext cx="1433406" cy="523220"/>
          </a:xfrm>
          <a:prstGeom prst="rect">
            <a:avLst/>
          </a:prstGeom>
          <a:solidFill>
            <a:srgbClr val="92D050"/>
          </a:solidFill>
          <a:scene3d>
            <a:camera prst="orthographicFront"/>
            <a:lightRig rig="threePt" dir="t"/>
          </a:scene3d>
          <a:sp3d>
            <a:bevelT prst="angle"/>
          </a:sp3d>
        </p:spPr>
        <p:txBody>
          <a:bodyPr wrap="none">
            <a:spAutoFit/>
          </a:bodyPr>
          <a:lstStyle/>
          <a:p>
            <a:pPr algn="just">
              <a:defRPr/>
            </a:pPr>
            <a:r>
              <a:rPr lang="en-US" sz="2800" dirty="0">
                <a:latin typeface="+mj-lt"/>
                <a:cs typeface="Times New Roman" pitchFamily="18" charset="0"/>
              </a:rPr>
              <a:t>- Ý </a:t>
            </a:r>
            <a:r>
              <a:rPr lang="en-US" sz="2800" dirty="0" err="1">
                <a:latin typeface="+mj-lt"/>
                <a:cs typeface="Times New Roman" pitchFamily="18" charset="0"/>
              </a:rPr>
              <a:t>nghĩa</a:t>
            </a:r>
            <a:endParaRPr lang="en-US" sz="2800" dirty="0">
              <a:latin typeface="+mj-lt"/>
              <a:cs typeface="Times New Roman" pitchFamily="18" charset="0"/>
            </a:endParaRPr>
          </a:p>
        </p:txBody>
      </p:sp>
    </p:spTree>
    <p:extLst>
      <p:ext uri="{BB962C8B-B14F-4D97-AF65-F5344CB8AC3E}">
        <p14:creationId xmlns:p14="http://schemas.microsoft.com/office/powerpoint/2010/main" val="2775134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75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5" presetClass="entr" presetSubtype="10" fill="hold"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1000"/>
                                        <p:tgtEl>
                                          <p:spTgt spid="12"/>
                                        </p:tgtEl>
                                      </p:cBhvr>
                                    </p:animEffect>
                                  </p:childTnLst>
                                </p:cTn>
                              </p:par>
                            </p:childTnLst>
                          </p:cTn>
                        </p:par>
                        <p:par>
                          <p:cTn id="19" fill="hold" nodeType="afterGroup">
                            <p:stCondLst>
                              <p:cond delay="2500"/>
                            </p:stCondLst>
                            <p:childTnLst>
                              <p:par>
                                <p:cTn id="20" presetID="6" presetClass="entr" presetSubtype="16" fill="hold" nodeType="after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childTnLst>
                          </p:cTn>
                        </p:par>
                        <p:par>
                          <p:cTn id="23" fill="hold" nodeType="afterGroup">
                            <p:stCondLst>
                              <p:cond delay="5500"/>
                            </p:stCondLst>
                            <p:childTnLst>
                              <p:par>
                                <p:cTn id="24" presetID="10" presetClass="entr" presetSubtype="0" fill="hold" nodeType="afterEffect">
                                  <p:stCondLst>
                                    <p:cond delay="1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noChangeArrowheads="1"/>
          </p:cNvSpPr>
          <p:nvPr/>
        </p:nvSpPr>
        <p:spPr bwMode="auto">
          <a:xfrm>
            <a:off x="533400" y="685800"/>
            <a:ext cx="8001000" cy="492443"/>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600" b="1" dirty="0">
                <a:latin typeface="Times New Roman" pitchFamily="18" charset="0"/>
                <a:cs typeface="Times New Roman" pitchFamily="18" charset="0"/>
              </a:rPr>
              <a:t>3. </a:t>
            </a:r>
            <a:r>
              <a:rPr lang="en-US" sz="2600" b="1" dirty="0" err="1">
                <a:latin typeface="Times New Roman" pitchFamily="18" charset="0"/>
                <a:cs typeface="Times New Roman" pitchFamily="18" charset="0"/>
              </a:rPr>
              <a:t>Quan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điểm</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của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Hồ</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Chí</a:t>
            </a:r>
            <a:r>
              <a:rPr lang="en-US" sz="2600" b="1" dirty="0">
                <a:latin typeface="Times New Roman" pitchFamily="18" charset="0"/>
                <a:cs typeface="Times New Roman" pitchFamily="18" charset="0"/>
              </a:rPr>
              <a:t> Minh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xây</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dựng</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10" name="Rectangle 9"/>
          <p:cNvSpPr>
            <a:spLocks noChangeArrowheads="1"/>
          </p:cNvSpPr>
          <p:nvPr/>
        </p:nvSpPr>
        <p:spPr bwMode="auto">
          <a:xfrm>
            <a:off x="2667000" y="1560493"/>
            <a:ext cx="5860344"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ctr">
              <a:defRPr/>
            </a:pPr>
            <a:r>
              <a:rPr lang="en-US" sz="2800" dirty="0" err="1">
                <a:latin typeface="Times New Roman" pitchFamily="18" charset="0"/>
                <a:cs typeface="Times New Roman" pitchFamily="18" charset="0"/>
              </a:rPr>
              <a:t>Muốn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CNXH,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p>
          <a:p>
            <a:pPr algn="ctr">
              <a:defRPr/>
            </a:pPr>
            <a:r>
              <a:rPr lang="en-US" sz="2800" dirty="0">
                <a:latin typeface="Times New Roman" pitchFamily="18" charset="0"/>
                <a:cs typeface="Times New Roman" pitchFamily="18" charset="0"/>
              </a:rPr>
              <a:t>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XHCN</a:t>
            </a:r>
          </a:p>
        </p:txBody>
      </p:sp>
      <p:sp>
        <p:nvSpPr>
          <p:cNvPr id="16" name="Rectangle 1"/>
          <p:cNvSpPr>
            <a:spLocks noChangeArrowheads="1"/>
          </p:cNvSpPr>
          <p:nvPr/>
        </p:nvSpPr>
        <p:spPr bwMode="auto">
          <a:xfrm>
            <a:off x="3200400" y="2600742"/>
            <a:ext cx="5326944" cy="2123658"/>
          </a:xfrm>
          <a:prstGeom prst="rect">
            <a:avLst/>
          </a:prstGeom>
          <a:solidFill>
            <a:schemeClr val="accent5">
              <a:lumMod val="40000"/>
              <a:lumOff val="60000"/>
            </a:schemeClr>
          </a:solidFill>
          <a:ln w="9525">
            <a:noFill/>
            <a:miter lim="800000"/>
            <a:headEnd/>
            <a:tailEnd/>
          </a:ln>
          <a:scene3d>
            <a:camera prst="orthographicFront"/>
            <a:lightRig rig="threePt" dir="t"/>
          </a:scene3d>
          <a:sp3d>
            <a:bevelT w="114300" prst="hardEdge"/>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chăm</a:t>
            </a:r>
            <a:r>
              <a:rPr lang="en-US" sz="2800" dirty="0">
                <a:latin typeface="Times New Roman" pitchFamily="18" charset="0"/>
                <a:cs typeface="Times New Roman" pitchFamily="18" charset="0"/>
              </a:rPr>
              <a:t> lo </a:t>
            </a:r>
            <a:r>
              <a:rPr lang="en-US" sz="2800" dirty="0" err="1">
                <a:latin typeface="Times New Roman" pitchFamily="18" charset="0"/>
                <a:cs typeface="Times New Roman" pitchFamily="18" charset="0"/>
              </a:rPr>
              <a:t>dạy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dỗ</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em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lao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chiến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sĩ</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bộ</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nhà</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t.8, tr.448</a:t>
            </a:r>
            <a:endParaRPr lang="en-US" sz="2800" i="1" dirty="0">
              <a:latin typeface="Times New Roman" pitchFamily="18" charset="0"/>
              <a:cs typeface="Times New Roman" pitchFamily="18" charset="0"/>
            </a:endParaRPr>
          </a:p>
        </p:txBody>
      </p:sp>
      <p:sp>
        <p:nvSpPr>
          <p:cNvPr id="18" name="Down Arrow 17"/>
          <p:cNvSpPr/>
          <p:nvPr/>
        </p:nvSpPr>
        <p:spPr>
          <a:xfrm>
            <a:off x="1143000" y="4495800"/>
            <a:ext cx="1295400" cy="228600"/>
          </a:xfrm>
          <a:prstGeom prst="downArrow">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ectangle 1"/>
          <p:cNvSpPr>
            <a:spLocks noChangeArrowheads="1"/>
          </p:cNvSpPr>
          <p:nvPr/>
        </p:nvSpPr>
        <p:spPr bwMode="auto">
          <a:xfrm>
            <a:off x="609600" y="4800600"/>
            <a:ext cx="7924800" cy="1384995"/>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800" spc="-40" dirty="0">
                <a:latin typeface="Times New Roman" pitchFamily="18" charset="0"/>
                <a:cs typeface="Times New Roman" pitchFamily="18" charset="0"/>
              </a:rPr>
              <a:t>“</a:t>
            </a:r>
            <a:r>
              <a:rPr lang="en-US" sz="2800" spc="-40" dirty="0" err="1">
                <a:latin typeface="Times New Roman" pitchFamily="18" charset="0"/>
                <a:cs typeface="Times New Roman" pitchFamily="18" charset="0"/>
              </a:rPr>
              <a:t>ai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có</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quyết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tâm</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thì</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nhất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định</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sửa</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chữa</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được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nhất</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định</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có</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thể</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cởi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lốt</a:t>
            </a:r>
            <a:r>
              <a:rPr lang="en-US" sz="2800" spc="-40" dirty="0">
                <a:latin typeface="Times New Roman" pitchFamily="18" charset="0"/>
                <a:cs typeface="Times New Roman" pitchFamily="18" charset="0"/>
              </a:rPr>
              <a:t> con </a:t>
            </a:r>
            <a:r>
              <a:rPr lang="en-US" sz="2800" spc="-40" dirty="0" err="1">
                <a:latin typeface="Times New Roman" pitchFamily="18" charset="0"/>
                <a:cs typeface="Times New Roman" pitchFamily="18" charset="0"/>
              </a:rPr>
              <a:t>người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cũ</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để</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trở</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nên</a:t>
            </a:r>
            <a:r>
              <a:rPr lang="en-US" sz="2800" spc="-40" dirty="0">
                <a:latin typeface="Times New Roman" pitchFamily="18" charset="0"/>
                <a:cs typeface="Times New Roman" pitchFamily="18" charset="0"/>
              </a:rPr>
              <a:t> con </a:t>
            </a:r>
            <a:r>
              <a:rPr lang="en-US" sz="2800" spc="-40" dirty="0" err="1">
                <a:latin typeface="Times New Roman" pitchFamily="18" charset="0"/>
                <a:cs typeface="Times New Roman" pitchFamily="18" charset="0"/>
              </a:rPr>
              <a:t>người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mới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với</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lập</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trường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tư</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tưởng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và</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tác</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phong</a:t>
            </a:r>
            <a:r>
              <a:rPr lang="en-US" sz="2800" spc="-40" dirty="0">
                <a:latin typeface="Times New Roman" pitchFamily="18" charset="0"/>
                <a:cs typeface="Times New Roman" pitchFamily="18" charset="0"/>
              </a:rPr>
              <a:t> </a:t>
            </a:r>
            <a:r>
              <a:rPr lang="en-US" sz="2800" spc="-40" dirty="0" err="1">
                <a:latin typeface="Times New Roman" pitchFamily="18" charset="0"/>
                <a:cs typeface="Times New Roman" pitchFamily="18" charset="0"/>
              </a:rPr>
              <a:t>mới</a:t>
            </a:r>
            <a:r>
              <a:rPr lang="en-US" sz="2800" spc="-40" dirty="0">
                <a:latin typeface="Times New Roman" pitchFamily="18" charset="0"/>
                <a:cs typeface="Times New Roman" pitchFamily="18" charset="0"/>
              </a:rPr>
              <a:t>” </a:t>
            </a:r>
            <a:r>
              <a:rPr lang="en-US" sz="2000" i="1" spc="-40" dirty="0">
                <a:latin typeface="Times New Roman" pitchFamily="18" charset="0"/>
                <a:cs typeface="Times New Roman" pitchFamily="18" charset="0"/>
              </a:rPr>
              <a:t>HCM, t.8, tr.145</a:t>
            </a:r>
            <a:endParaRPr lang="en-US" sz="2800" i="1" spc="-40" dirty="0">
              <a:latin typeface="Times New Roman" pitchFamily="18" charset="0"/>
              <a:cs typeface="Times New Roman" pitchFamily="18" charset="0"/>
            </a:endParaRP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90800"/>
            <a:ext cx="2466975" cy="1847850"/>
          </a:xfrm>
          <a:prstGeom prst="rect">
            <a:avLst/>
          </a:prstGeom>
          <a:noFill/>
          <a:ln>
            <a:noFill/>
          </a:ln>
          <a:effectLst/>
          <a:scene3d>
            <a:camera prst="orthographicFront"/>
            <a:lightRig rig="threePt" dir="t"/>
          </a:scene3d>
          <a:sp3d>
            <a:bevelT w="101600" prst="ribl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1004994" y="1295400"/>
            <a:ext cx="1509606"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Ý </a:t>
            </a:r>
            <a:r>
              <a:rPr lang="en-US" sz="2800" dirty="0" err="1">
                <a:latin typeface="+mj-lt"/>
                <a:cs typeface="Times New Roman" pitchFamily="18" charset="0"/>
              </a:rPr>
              <a:t>nghĩa</a:t>
            </a:r>
            <a:endParaRPr lang="en-US" sz="2800" dirty="0">
              <a:latin typeface="+mj-lt"/>
              <a:cs typeface="Times New Roman" pitchFamily="18" charset="0"/>
            </a:endParaRPr>
          </a:p>
        </p:txBody>
      </p:sp>
      <p:sp>
        <p:nvSpPr>
          <p:cNvPr id="21" name="Rectangle 20"/>
          <p:cNvSpPr/>
          <p:nvPr/>
        </p:nvSpPr>
        <p:spPr>
          <a:xfrm>
            <a:off x="1029770" y="1915180"/>
            <a:ext cx="1484830" cy="523220"/>
          </a:xfrm>
          <a:prstGeom prst="rect">
            <a:avLst/>
          </a:prstGeom>
          <a:solidFill>
            <a:srgbClr val="92D050"/>
          </a:solidFill>
          <a:scene3d>
            <a:camera prst="orthographicFront"/>
            <a:lightRig rig="threePt" dir="t"/>
          </a:scene3d>
          <a:sp3d>
            <a:bevelT prst="angle"/>
          </a:sp3d>
        </p:spPr>
        <p:txBody>
          <a:bodyPr wrap="none">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Yêu</a:t>
            </a:r>
            <a:r>
              <a:rPr lang="en-US" sz="2800" dirty="0">
                <a:latin typeface="+mj-lt"/>
                <a:cs typeface="Times New Roman" pitchFamily="18" charset="0"/>
              </a:rPr>
              <a:t> </a:t>
            </a:r>
            <a:r>
              <a:rPr lang="en-US" sz="2800" dirty="0" err="1">
                <a:latin typeface="+mj-lt"/>
                <a:cs typeface="Times New Roman" pitchFamily="18" charset="0"/>
              </a:rPr>
              <a:t>cầu</a:t>
            </a:r>
            <a:endParaRPr lang="en-US" sz="2800" dirty="0">
              <a:latin typeface="+mj-lt"/>
              <a:cs typeface="Times New Roman" pitchFamily="18" charset="0"/>
            </a:endParaRPr>
          </a:p>
        </p:txBody>
      </p:sp>
    </p:spTree>
    <p:extLst>
      <p:ext uri="{BB962C8B-B14F-4D97-AF65-F5344CB8AC3E}">
        <p14:creationId xmlns:p14="http://schemas.microsoft.com/office/powerpoint/2010/main" val="3366478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8" presetClass="entr" presetSubtype="6"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strips(downRight)">
                                      <p:cBhvr>
                                        <p:cTn id="13" dur="1250"/>
                                        <p:tgtEl>
                                          <p:spTgt spid="10"/>
                                        </p:tgtEl>
                                      </p:cBhvr>
                                    </p:animEffect>
                                  </p:childTnLst>
                                </p:cTn>
                              </p:par>
                            </p:childTnLst>
                          </p:cTn>
                        </p:par>
                        <p:par>
                          <p:cTn id="14" fill="hold" nodeType="afterGroup">
                            <p:stCondLst>
                              <p:cond delay="2750"/>
                            </p:stCondLst>
                            <p:childTnLst>
                              <p:par>
                                <p:cTn id="15" presetID="6" presetClass="entr" presetSubtype="32" fill="hold" nodeType="afterEffect">
                                  <p:stCondLst>
                                    <p:cond delay="1000"/>
                                  </p:stCondLst>
                                  <p:childTnLst>
                                    <p:set>
                                      <p:cBhvr>
                                        <p:cTn id="16" dur="1" fill="hold">
                                          <p:stCondLst>
                                            <p:cond delay="0"/>
                                          </p:stCondLst>
                                        </p:cTn>
                                        <p:tgtEl>
                                          <p:spTgt spid="112642"/>
                                        </p:tgtEl>
                                        <p:attrNameLst>
                                          <p:attrName>style.visibility</p:attrName>
                                        </p:attrNameLst>
                                      </p:cBhvr>
                                      <p:to>
                                        <p:strVal val="visible"/>
                                      </p:to>
                                    </p:set>
                                    <p:animEffect transition="in" filter="circle(out)">
                                      <p:cBhvr>
                                        <p:cTn id="17" dur="2000"/>
                                        <p:tgtEl>
                                          <p:spTgt spid="112642"/>
                                        </p:tgtEl>
                                      </p:cBhvr>
                                    </p:animEffect>
                                  </p:childTnLst>
                                </p:cTn>
                              </p:par>
                            </p:childTnLst>
                          </p:cTn>
                        </p:par>
                        <p:par>
                          <p:cTn id="18" fill="hold" nodeType="afterGroup">
                            <p:stCondLst>
                              <p:cond delay="5750"/>
                            </p:stCondLst>
                            <p:childTnLst>
                              <p:par>
                                <p:cTn id="19" presetID="5" presetClass="entr" presetSubtype="10" fill="hold" nodeType="after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checkerboard(across)">
                                      <p:cBhvr>
                                        <p:cTn id="21" dur="1000"/>
                                        <p:tgtEl>
                                          <p:spTgt spid="16"/>
                                        </p:tgtEl>
                                      </p:cBhvr>
                                    </p:animEffect>
                                  </p:childTnLst>
                                </p:cTn>
                              </p:par>
                            </p:childTnLst>
                          </p:cTn>
                        </p:par>
                        <p:par>
                          <p:cTn id="22" fill="hold" nodeType="afterGroup">
                            <p:stCondLst>
                              <p:cond delay="7750"/>
                            </p:stCondLst>
                            <p:childTnLst>
                              <p:par>
                                <p:cTn id="23" presetID="12" presetClass="entr" presetSubtype="1" fill="hold" nodeType="afterEffect">
                                  <p:stCondLst>
                                    <p:cond delay="2000"/>
                                  </p:stCondLst>
                                  <p:childTnLst>
                                    <p:set>
                                      <p:cBhvr>
                                        <p:cTn id="24" dur="1" fill="hold">
                                          <p:stCondLst>
                                            <p:cond delay="0"/>
                                          </p:stCondLst>
                                        </p:cTn>
                                        <p:tgtEl>
                                          <p:spTgt spid="18"/>
                                        </p:tgtEl>
                                        <p:attrNameLst>
                                          <p:attrName>style.visibility</p:attrName>
                                        </p:attrNameLst>
                                      </p:cBhvr>
                                      <p:to>
                                        <p:strVal val="visible"/>
                                      </p:to>
                                    </p:set>
                                    <p:animEffect transition="in" filter="slide(fromTop)">
                                      <p:cBhvr>
                                        <p:cTn id="25" dur="1500"/>
                                        <p:tgtEl>
                                          <p:spTgt spid="18"/>
                                        </p:tgtEl>
                                      </p:cBhvr>
                                    </p:animEffect>
                                  </p:childTnLst>
                                </p:cTn>
                              </p:par>
                            </p:childTnLst>
                          </p:cTn>
                        </p:par>
                        <p:par>
                          <p:cTn id="26" fill="hold" nodeType="afterGroup">
                            <p:stCondLst>
                              <p:cond delay="11250"/>
                            </p:stCondLst>
                            <p:childTnLst>
                              <p:par>
                                <p:cTn id="27" presetID="8" presetClass="entr" presetSubtype="16" fill="hold" nodeType="afterEffect">
                                  <p:stCondLst>
                                    <p:cond delay="1250"/>
                                  </p:stCondLst>
                                  <p:childTnLst>
                                    <p:set>
                                      <p:cBhvr>
                                        <p:cTn id="28" dur="1" fill="hold">
                                          <p:stCondLst>
                                            <p:cond delay="0"/>
                                          </p:stCondLst>
                                        </p:cTn>
                                        <p:tgtEl>
                                          <p:spTgt spid="19"/>
                                        </p:tgtEl>
                                        <p:attrNameLst>
                                          <p:attrName>style.visibility</p:attrName>
                                        </p:attrNameLst>
                                      </p:cBhvr>
                                      <p:to>
                                        <p:strVal val="visible"/>
                                      </p:to>
                                    </p:set>
                                    <p:animEffect transition="in" filter="diamond(in)">
                                      <p:cBhvr>
                                        <p:cTn id="2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838200" y="666213"/>
            <a:ext cx="75438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600" b="1"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Trung</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nước</a:t>
            </a:r>
            <a:endParaRPr lang="en-US" sz="2600" spc="-30" dirty="0">
              <a:latin typeface="Times New Roman" pitchFamily="18" charset="0"/>
              <a:cs typeface="Times New Roman" pitchFamily="18" charset="0"/>
            </a:endParaRPr>
          </a:p>
        </p:txBody>
      </p:sp>
      <p:sp>
        <p:nvSpPr>
          <p:cNvPr id="9" name="Rectangle 8"/>
          <p:cNvSpPr/>
          <p:nvPr/>
        </p:nvSpPr>
        <p:spPr>
          <a:xfrm>
            <a:off x="2438400" y="2822138"/>
            <a:ext cx="4267200" cy="492443"/>
          </a:xfrm>
          <a:prstGeom prst="rect">
            <a:avLst/>
          </a:prstGeom>
          <a:solidFill>
            <a:schemeClr val="accent5">
              <a:lumMod val="40000"/>
              <a:lumOff val="60000"/>
            </a:schemeClr>
          </a:solidFill>
          <a:scene3d>
            <a:camera prst="orthographicFront"/>
            <a:lightRig rig="threePt" dir="t"/>
          </a:scene3d>
          <a:sp3d>
            <a:bevelT prst="relaxedInset"/>
          </a:sp3d>
        </p:spPr>
        <p:txBody>
          <a:bodyPr>
            <a:spAutoFit/>
          </a:bodyPr>
          <a:lstStyle/>
          <a:p>
            <a:pPr algn="ctr">
              <a:defRPr/>
            </a:pPr>
            <a:r>
              <a:rPr lang="en-US" sz="2600" spc="-30" dirty="0" err="1">
                <a:latin typeface="Times New Roman" pitchFamily="18" charset="0"/>
                <a:cs typeface="Times New Roman" pitchFamily="18" charset="0"/>
              </a:rPr>
              <a:t>Trung</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vua</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hiếu</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cha </a:t>
            </a:r>
            <a:r>
              <a:rPr lang="en-US" sz="2600" spc="-30" dirty="0" err="1">
                <a:latin typeface="Times New Roman" pitchFamily="18" charset="0"/>
                <a:cs typeface="Times New Roman" pitchFamily="18" charset="0"/>
              </a:rPr>
              <a:t>mẹ</a:t>
            </a:r>
            <a:r>
              <a:rPr lang="en-US" sz="2600" spc="-30" dirty="0">
                <a:latin typeface="Times New Roman" pitchFamily="18" charset="0"/>
                <a:cs typeface="Times New Roman" pitchFamily="18" charset="0"/>
              </a:rPr>
              <a:t> </a:t>
            </a:r>
          </a:p>
        </p:txBody>
      </p:sp>
      <p:sp>
        <p:nvSpPr>
          <p:cNvPr id="11" name="Rectangle 10"/>
          <p:cNvSpPr>
            <a:spLocks noChangeArrowheads="1"/>
          </p:cNvSpPr>
          <p:nvPr/>
        </p:nvSpPr>
        <p:spPr bwMode="auto">
          <a:xfrm>
            <a:off x="838200" y="1262895"/>
            <a:ext cx="7543800" cy="492443"/>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Hiếu</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dân</a:t>
            </a:r>
            <a:r>
              <a:rPr lang="en-US" sz="2600" spc="-30" dirty="0">
                <a:latin typeface="Times New Roman" pitchFamily="18" charset="0"/>
                <a:cs typeface="Times New Roman" pitchFamily="18" charset="0"/>
              </a:rPr>
              <a:t>: </a:t>
            </a:r>
            <a:r>
              <a:rPr lang="en-US" sz="2600" dirty="0" err="1">
                <a:latin typeface="Times New Roman" pitchFamily="18" charset="0"/>
                <a:cs typeface="Times New Roman" pitchFamily="18" charset="0"/>
              </a:rPr>
              <a:t>thương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học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hỏi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trọng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endParaRPr lang="en-US" sz="2600" spc="-30" dirty="0">
              <a:latin typeface="Times New Roman" pitchFamily="18" charset="0"/>
              <a:cs typeface="Times New Roman" pitchFamily="18" charset="0"/>
            </a:endParaRPr>
          </a:p>
        </p:txBody>
      </p:sp>
      <p:sp>
        <p:nvSpPr>
          <p:cNvPr id="10" name="Rectangle 9"/>
          <p:cNvSpPr>
            <a:spLocks noChangeArrowheads="1"/>
          </p:cNvSpPr>
          <p:nvPr/>
        </p:nvSpPr>
        <p:spPr bwMode="auto">
          <a:xfrm>
            <a:off x="1143000" y="1853386"/>
            <a:ext cx="7239000" cy="492443"/>
          </a:xfrm>
          <a:prstGeom prst="rect">
            <a:avLst/>
          </a:prstGeom>
          <a:solidFill>
            <a:srgbClr val="FFFF00"/>
          </a:solidFill>
          <a:ln w="9525">
            <a:noFill/>
            <a:miter lim="800000"/>
            <a:headEnd/>
            <a:tailEnd/>
          </a:ln>
          <a:scene3d>
            <a:camera prst="orthographicFront"/>
            <a:lightRig rig="threePt" dir="t"/>
          </a:scene3d>
          <a:sp3d>
            <a:bevelT w="101600" prst="riblet"/>
          </a:sp3d>
        </p:spPr>
        <p:txBody>
          <a:bodyPr>
            <a:spAutoFit/>
          </a:bodyPr>
          <a:lstStyle/>
          <a:p>
            <a:pPr algn="just" eaLnBrk="0" hangingPunct="0">
              <a:defRPr/>
            </a:pPr>
            <a:r>
              <a:rPr lang="en-US" sz="2600" spc="-30" dirty="0">
                <a:latin typeface="Times New Roman" pitchFamily="18" charset="0"/>
                <a:cs typeface="Times New Roman" pitchFamily="18" charset="0"/>
              </a:rPr>
              <a:t>+ HCM </a:t>
            </a:r>
            <a:r>
              <a:rPr lang="en-US" sz="2600" spc="-30" dirty="0" err="1">
                <a:latin typeface="Times New Roman" pitchFamily="18" charset="0"/>
                <a:cs typeface="Times New Roman" pitchFamily="18" charset="0"/>
              </a:rPr>
              <a:t>bổ</a:t>
            </a:r>
            <a:r>
              <a:rPr lang="en-US" sz="2600" spc="-30" dirty="0">
                <a:latin typeface="Times New Roman" pitchFamily="18" charset="0"/>
                <a:cs typeface="Times New Roman" pitchFamily="18" charset="0"/>
              </a:rPr>
              <a:t> sung, </a:t>
            </a:r>
            <a:r>
              <a:rPr lang="en-US" sz="2600" spc="-30" dirty="0" err="1">
                <a:latin typeface="Times New Roman" pitchFamily="18" charset="0"/>
                <a:cs typeface="Times New Roman" pitchFamily="18" charset="0"/>
              </a:rPr>
              <a:t>phát</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triển</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với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nội</a:t>
            </a:r>
            <a:r>
              <a:rPr lang="en-US" sz="2600" spc="-30" dirty="0">
                <a:latin typeface="Times New Roman" pitchFamily="18" charset="0"/>
                <a:cs typeface="Times New Roman" pitchFamily="18" charset="0"/>
              </a:rPr>
              <a:t> dung </a:t>
            </a:r>
            <a:r>
              <a:rPr lang="en-US" sz="2600" spc="-30" dirty="0" err="1">
                <a:latin typeface="Times New Roman" pitchFamily="18" charset="0"/>
                <a:cs typeface="Times New Roman" pitchFamily="18" charset="0"/>
              </a:rPr>
              <a:t>mới</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rộng</a:t>
            </a:r>
            <a:r>
              <a:rPr lang="en-US" sz="2600" spc="-30" dirty="0">
                <a:latin typeface="Times New Roman" pitchFamily="18" charset="0"/>
                <a:cs typeface="Times New Roman" pitchFamily="18" charset="0"/>
              </a:rPr>
              <a:t> </a:t>
            </a:r>
            <a:r>
              <a:rPr lang="en-US" sz="2600" spc="-30" dirty="0" err="1">
                <a:latin typeface="Times New Roman" pitchFamily="18" charset="0"/>
                <a:cs typeface="Times New Roman" pitchFamily="18" charset="0"/>
              </a:rPr>
              <a:t>lớn</a:t>
            </a:r>
            <a:endParaRPr lang="en-US" sz="2600" spc="-30" dirty="0">
              <a:latin typeface="Times New Roman" pitchFamily="18" charset="0"/>
              <a:cs typeface="Times New Roman" pitchFamily="18" charset="0"/>
            </a:endParaRPr>
          </a:p>
        </p:txBody>
      </p:sp>
      <p:sp>
        <p:nvSpPr>
          <p:cNvPr id="17" name="Right Arrow 16"/>
          <p:cNvSpPr/>
          <p:nvPr/>
        </p:nvSpPr>
        <p:spPr>
          <a:xfrm>
            <a:off x="762000" y="1755338"/>
            <a:ext cx="304800" cy="762000"/>
          </a:xfrm>
          <a:prstGeom prst="rightArrow">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790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93538"/>
            <a:ext cx="2133600" cy="213360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514600" y="3990707"/>
            <a:ext cx="4114800" cy="507831"/>
          </a:xfrm>
          <a:prstGeom prst="rect">
            <a:avLst/>
          </a:prstGeom>
          <a:solidFill>
            <a:schemeClr val="accent5">
              <a:lumMod val="40000"/>
              <a:lumOff val="60000"/>
            </a:schemeClr>
          </a:solidFill>
          <a:scene3d>
            <a:camera prst="orthographicFront"/>
            <a:lightRig rig="threePt" dir="t"/>
          </a:scene3d>
          <a:sp3d>
            <a:bevelT w="114300" prst="hardEdge"/>
          </a:sp3d>
        </p:spPr>
        <p:txBody>
          <a:bodyPr>
            <a:spAutoFit/>
          </a:bodyPr>
          <a:lstStyle/>
          <a:p>
            <a:pPr algn="ctr">
              <a:defRPr/>
            </a:pPr>
            <a:r>
              <a:rPr lang="en-US" sz="2600" dirty="0" err="1">
                <a:latin typeface="Times New Roman" pitchFamily="18" charset="0"/>
                <a:cs typeface="Times New Roman" pitchFamily="18" charset="0"/>
              </a:rPr>
              <a:t>Trung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nước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hiếu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endParaRPr lang="en-US" sz="2600" dirty="0">
              <a:latin typeface="Times New Roman" pitchFamily="18" charset="0"/>
              <a:cs typeface="Times New Roman" pitchFamily="18" charset="0"/>
            </a:endParaRPr>
          </a:p>
        </p:txBody>
      </p:sp>
      <p:pic>
        <p:nvPicPr>
          <p:cNvPr id="3790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593539"/>
            <a:ext cx="1651454" cy="2133599"/>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own Arrow 2"/>
          <p:cNvSpPr/>
          <p:nvPr/>
        </p:nvSpPr>
        <p:spPr>
          <a:xfrm>
            <a:off x="3810000" y="3507938"/>
            <a:ext cx="1752599" cy="220891"/>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609600" y="4800600"/>
            <a:ext cx="7823654" cy="1292662"/>
          </a:xfrm>
          <a:prstGeom prst="rect">
            <a:avLst/>
          </a:prstGeom>
          <a:solidFill>
            <a:srgbClr val="92D050"/>
          </a:solidFill>
          <a:scene3d>
            <a:camera prst="orthographicFront"/>
            <a:lightRig rig="threePt" dir="t"/>
          </a:scene3d>
          <a:sp3d>
            <a:bevelT w="139700" prst="cross"/>
          </a:sp3d>
        </p:spPr>
        <p:txBody>
          <a:bodyPr>
            <a:spAutoFit/>
          </a:bodyPr>
          <a:lstStyle/>
          <a:p>
            <a:pPr algn="just">
              <a:defRPr/>
            </a:pPr>
            <a:r>
              <a:rPr lang="en-US" sz="2600" spc="-90" dirty="0">
                <a:latin typeface="Times New Roman" pitchFamily="18" charset="0"/>
                <a:cs typeface="Times New Roman" pitchFamily="18" charset="0"/>
              </a:rPr>
              <a:t>“</a:t>
            </a:r>
            <a:r>
              <a:rPr lang="en-US" sz="2600" spc="-90" dirty="0" err="1">
                <a:latin typeface="Times New Roman" pitchFamily="18" charset="0"/>
                <a:cs typeface="Times New Roman" pitchFamily="18" charset="0"/>
              </a:rPr>
              <a:t>Đạo</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đức</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ngày</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trước</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thì</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chỉ</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trung</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vua</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hiếu</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với</a:t>
            </a:r>
            <a:r>
              <a:rPr lang="en-US" sz="2600" spc="-90" dirty="0">
                <a:latin typeface="Times New Roman" pitchFamily="18" charset="0"/>
                <a:cs typeface="Times New Roman" pitchFamily="18" charset="0"/>
              </a:rPr>
              <a:t> cha </a:t>
            </a:r>
            <a:r>
              <a:rPr lang="en-US" sz="2600" spc="-90" dirty="0" err="1">
                <a:latin typeface="Times New Roman" pitchFamily="18" charset="0"/>
                <a:cs typeface="Times New Roman" pitchFamily="18" charset="0"/>
              </a:rPr>
              <a:t>mẹ</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Ngày</a:t>
            </a:r>
            <a:r>
              <a:rPr lang="en-US" sz="2600" spc="-90" dirty="0">
                <a:latin typeface="Times New Roman" pitchFamily="18" charset="0"/>
                <a:cs typeface="Times New Roman" pitchFamily="18" charset="0"/>
              </a:rPr>
              <a:t> nay, </a:t>
            </a:r>
            <a:r>
              <a:rPr lang="en-US" sz="2600" spc="-90" dirty="0" err="1">
                <a:latin typeface="Times New Roman" pitchFamily="18" charset="0"/>
                <a:cs typeface="Times New Roman" pitchFamily="18" charset="0"/>
              </a:rPr>
              <a:t>thời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đại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mới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đạo</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đức</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cũng</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phải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mới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Phải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trung</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nước</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Phải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hiếu</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toàn</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dân</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với</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đồng</a:t>
            </a:r>
            <a:r>
              <a:rPr lang="en-US" sz="2600" spc="-90" dirty="0">
                <a:latin typeface="Times New Roman" pitchFamily="18" charset="0"/>
                <a:cs typeface="Times New Roman" pitchFamily="18" charset="0"/>
              </a:rPr>
              <a:t> </a:t>
            </a:r>
            <a:r>
              <a:rPr lang="en-US" sz="2600" spc="-90" dirty="0" err="1">
                <a:latin typeface="Times New Roman" pitchFamily="18" charset="0"/>
                <a:cs typeface="Times New Roman" pitchFamily="18" charset="0"/>
              </a:rPr>
              <a:t>bào</a:t>
            </a:r>
            <a:r>
              <a:rPr lang="en-US" sz="2600" spc="-90" dirty="0">
                <a:latin typeface="Times New Roman" pitchFamily="18" charset="0"/>
                <a:cs typeface="Times New Roman" pitchFamily="18" charset="0"/>
              </a:rPr>
              <a:t>” </a:t>
            </a:r>
            <a:r>
              <a:rPr lang="en-US" sz="1600" i="1" spc="-90" dirty="0">
                <a:latin typeface="Times New Roman" pitchFamily="18" charset="0"/>
                <a:cs typeface="Times New Roman" pitchFamily="18" charset="0"/>
              </a:rPr>
              <a:t>- HCM, 2011, t.4, tr.170</a:t>
            </a:r>
            <a:endParaRPr lang="en-US" i="1" spc="-90" dirty="0">
              <a:latin typeface="Times New Roman" pitchFamily="18" charset="0"/>
              <a:cs typeface="Times New Roman" pitchFamily="18" charset="0"/>
            </a:endParaRPr>
          </a:p>
        </p:txBody>
      </p:sp>
    </p:spTree>
    <p:extLst>
      <p:ext uri="{BB962C8B-B14F-4D97-AF65-F5344CB8AC3E}">
        <p14:creationId xmlns:p14="http://schemas.microsoft.com/office/powerpoint/2010/main" val="619826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Left)">
                                      <p:cBhvr>
                                        <p:cTn id="7" dur="750"/>
                                        <p:tgtEl>
                                          <p:spTgt spid="17"/>
                                        </p:tgtEl>
                                      </p:cBhvr>
                                    </p:animEffect>
                                  </p:childTnLst>
                                </p:cTn>
                              </p:par>
                            </p:childTnLst>
                          </p:cTn>
                        </p:par>
                        <p:par>
                          <p:cTn id="8" fill="hold" nodeType="afterGroup">
                            <p:stCondLst>
                              <p:cond delay="750"/>
                            </p:stCondLst>
                            <p:childTnLst>
                              <p:par>
                                <p:cTn id="9" presetID="5" presetClass="entr" presetSubtype="10" fill="hold"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750"/>
                                        <p:tgtEl>
                                          <p:spTgt spid="10"/>
                                        </p:tgtEl>
                                      </p:cBhvr>
                                    </p:animEffect>
                                  </p:childTnLst>
                                </p:cTn>
                              </p:par>
                            </p:childTnLst>
                          </p:cTn>
                        </p:par>
                        <p:par>
                          <p:cTn id="12" fill="hold" nodeType="afterGroup">
                            <p:stCondLst>
                              <p:cond delay="1750"/>
                            </p:stCondLst>
                            <p:childTnLst>
                              <p:par>
                                <p:cTn id="13" presetID="2" presetClass="entr" presetSubtype="12" fill="hold" nodeType="afterEffect">
                                  <p:stCondLst>
                                    <p:cond delay="500"/>
                                  </p:stCondLst>
                                  <p:childTnLst>
                                    <p:set>
                                      <p:cBhvr>
                                        <p:cTn id="14" dur="1" fill="hold">
                                          <p:stCondLst>
                                            <p:cond delay="0"/>
                                          </p:stCondLst>
                                        </p:cTn>
                                        <p:tgtEl>
                                          <p:spTgt spid="37906"/>
                                        </p:tgtEl>
                                        <p:attrNameLst>
                                          <p:attrName>style.visibility</p:attrName>
                                        </p:attrNameLst>
                                      </p:cBhvr>
                                      <p:to>
                                        <p:strVal val="visible"/>
                                      </p:to>
                                    </p:set>
                                    <p:anim calcmode="lin" valueType="num">
                                      <p:cBhvr additive="base">
                                        <p:cTn id="15" dur="750" fill="hold"/>
                                        <p:tgtEl>
                                          <p:spTgt spid="37906"/>
                                        </p:tgtEl>
                                        <p:attrNameLst>
                                          <p:attrName>ppt_x</p:attrName>
                                        </p:attrNameLst>
                                      </p:cBhvr>
                                      <p:tavLst>
                                        <p:tav tm="0">
                                          <p:val>
                                            <p:strVal val="0-#ppt_w/2"/>
                                          </p:val>
                                        </p:tav>
                                        <p:tav tm="100000">
                                          <p:val>
                                            <p:strVal val="#ppt_x"/>
                                          </p:val>
                                        </p:tav>
                                      </p:tavLst>
                                    </p:anim>
                                    <p:anim calcmode="lin" valueType="num">
                                      <p:cBhvr additive="base">
                                        <p:cTn id="16" dur="750" fill="hold"/>
                                        <p:tgtEl>
                                          <p:spTgt spid="37906"/>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3000"/>
                            </p:stCondLst>
                            <p:childTnLst>
                              <p:par>
                                <p:cTn id="18" presetID="16" presetClass="entr" presetSubtype="21" fill="hold" nodeType="afterEffect">
                                  <p:stCondLst>
                                    <p:cond delay="25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1000"/>
                                        <p:tgtEl>
                                          <p:spTgt spid="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37907"/>
                                        </p:tgtEl>
                                        <p:attrNameLst>
                                          <p:attrName>style.visibility</p:attrName>
                                        </p:attrNameLst>
                                      </p:cBhvr>
                                      <p:to>
                                        <p:strVal val="visible"/>
                                      </p:to>
                                    </p:set>
                                    <p:anim calcmode="lin" valueType="num">
                                      <p:cBhvr additive="base">
                                        <p:cTn id="25" dur="1000" fill="hold"/>
                                        <p:tgtEl>
                                          <p:spTgt spid="37907"/>
                                        </p:tgtEl>
                                        <p:attrNameLst>
                                          <p:attrName>ppt_x</p:attrName>
                                        </p:attrNameLst>
                                      </p:cBhvr>
                                      <p:tavLst>
                                        <p:tav tm="0">
                                          <p:val>
                                            <p:strVal val="1+#ppt_w/2"/>
                                          </p:val>
                                        </p:tav>
                                        <p:tav tm="100000">
                                          <p:val>
                                            <p:strVal val="#ppt_x"/>
                                          </p:val>
                                        </p:tav>
                                      </p:tavLst>
                                    </p:anim>
                                    <p:anim calcmode="lin" valueType="num">
                                      <p:cBhvr additive="base">
                                        <p:cTn id="26" dur="1000" fill="hold"/>
                                        <p:tgtEl>
                                          <p:spTgt spid="37907"/>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000"/>
                            </p:stCondLst>
                            <p:childTnLst>
                              <p:par>
                                <p:cTn id="28" presetID="47" presetClass="entr" presetSubtype="0" fill="hold" nodeType="afterEffect">
                                  <p:stCondLst>
                                    <p:cond delay="50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par>
                          <p:cTn id="33" fill="hold" nodeType="afterGroup">
                            <p:stCondLst>
                              <p:cond delay="2500"/>
                            </p:stCondLst>
                            <p:childTnLst>
                              <p:par>
                                <p:cTn id="34" presetID="16" presetClass="entr" presetSubtype="37" fill="hold" nodeType="afterEffect">
                                  <p:stCondLst>
                                    <p:cond delay="500"/>
                                  </p:stCondLst>
                                  <p:childTnLst>
                                    <p:set>
                                      <p:cBhvr>
                                        <p:cTn id="35" dur="1" fill="hold">
                                          <p:stCondLst>
                                            <p:cond delay="0"/>
                                          </p:stCondLst>
                                        </p:cTn>
                                        <p:tgtEl>
                                          <p:spTgt spid="2"/>
                                        </p:tgtEl>
                                        <p:attrNameLst>
                                          <p:attrName>style.visibility</p:attrName>
                                        </p:attrNameLst>
                                      </p:cBhvr>
                                      <p:to>
                                        <p:strVal val="visible"/>
                                      </p:to>
                                    </p:set>
                                    <p:animEffect transition="in" filter="barn(outVertical)">
                                      <p:cBhvr>
                                        <p:cTn id="36" dur="1000"/>
                                        <p:tgtEl>
                                          <p:spTgt spid="2"/>
                                        </p:tgtEl>
                                      </p:cBhvr>
                                    </p:animEffect>
                                  </p:childTnLst>
                                </p:cTn>
                              </p:par>
                            </p:childTnLst>
                          </p:cTn>
                        </p:par>
                        <p:par>
                          <p:cTn id="37" fill="hold" nodeType="afterGroup">
                            <p:stCondLst>
                              <p:cond delay="4000"/>
                            </p:stCondLst>
                            <p:childTnLst>
                              <p:par>
                                <p:cTn id="38" presetID="21" presetClass="entr" presetSubtype="8" fill="hold" nodeType="afterEffect">
                                  <p:stCondLst>
                                    <p:cond delay="1250"/>
                                  </p:stCondLst>
                                  <p:childTnLst>
                                    <p:set>
                                      <p:cBhvr>
                                        <p:cTn id="39" dur="1" fill="hold">
                                          <p:stCondLst>
                                            <p:cond delay="0"/>
                                          </p:stCondLst>
                                        </p:cTn>
                                        <p:tgtEl>
                                          <p:spTgt spid="7"/>
                                        </p:tgtEl>
                                        <p:attrNameLst>
                                          <p:attrName>style.visibility</p:attrName>
                                        </p:attrNameLst>
                                      </p:cBhvr>
                                      <p:to>
                                        <p:strVal val="visible"/>
                                      </p:to>
                                    </p:set>
                                    <p:animEffect transition="in" filter="wheel(8)">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noChangeArrowheads="1"/>
          </p:cNvSpPr>
          <p:nvPr/>
        </p:nvSpPr>
        <p:spPr bwMode="auto">
          <a:xfrm>
            <a:off x="533400" y="685800"/>
            <a:ext cx="8001000" cy="492443"/>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600" b="1" dirty="0">
                <a:latin typeface="Times New Roman" pitchFamily="18" charset="0"/>
                <a:cs typeface="Times New Roman" pitchFamily="18" charset="0"/>
              </a:rPr>
              <a:t>3. </a:t>
            </a:r>
            <a:r>
              <a:rPr lang="en-US" sz="2600" b="1" dirty="0" err="1">
                <a:latin typeface="Times New Roman" pitchFamily="18" charset="0"/>
                <a:cs typeface="Times New Roman" pitchFamily="18" charset="0"/>
              </a:rPr>
              <a:t>Quan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điểm</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của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Hồ</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Chí</a:t>
            </a:r>
            <a:r>
              <a:rPr lang="en-US" sz="2600" b="1" dirty="0">
                <a:latin typeface="Times New Roman" pitchFamily="18" charset="0"/>
                <a:cs typeface="Times New Roman" pitchFamily="18" charset="0"/>
              </a:rPr>
              <a:t> Minh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xây</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dựng</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r>
              <a:rPr lang="en-US" sz="2600" b="1"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10" name="Rectangle 9"/>
          <p:cNvSpPr>
            <a:spLocks noChangeArrowheads="1"/>
          </p:cNvSpPr>
          <p:nvPr/>
        </p:nvSpPr>
        <p:spPr bwMode="auto">
          <a:xfrm>
            <a:off x="2676356" y="1556772"/>
            <a:ext cx="3648244" cy="1338828"/>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Có</a:t>
            </a:r>
            <a:r>
              <a:rPr lang="en-US" sz="2700" spc="-80" dirty="0">
                <a:latin typeface="Times New Roman" pitchFamily="18" charset="0"/>
                <a:cs typeface="Times New Roman" pitchFamily="18" charset="0"/>
              </a:rPr>
              <a:t> ý </a:t>
            </a:r>
            <a:r>
              <a:rPr lang="en-US" sz="2700" spc="-80" dirty="0" err="1">
                <a:latin typeface="Times New Roman" pitchFamily="18" charset="0"/>
                <a:cs typeface="Times New Roman" pitchFamily="18" charset="0"/>
              </a:rPr>
              <a:t>thức</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làm</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chủ</a:t>
            </a:r>
            <a:r>
              <a:rPr lang="en-US" sz="2700" spc="-80" dirty="0">
                <a:latin typeface="Times New Roman" pitchFamily="18" charset="0"/>
                <a:cs typeface="Times New Roman" pitchFamily="18" charset="0"/>
              </a:rPr>
              <a:t> XHCN “</a:t>
            </a:r>
            <a:r>
              <a:rPr lang="en-US" sz="2700" spc="-80" dirty="0" err="1">
                <a:latin typeface="Times New Roman" pitchFamily="18" charset="0"/>
                <a:cs typeface="Times New Roman" pitchFamily="18" charset="0"/>
              </a:rPr>
              <a:t>mình</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vì</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mọi</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người</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mọi</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người</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vì</a:t>
            </a:r>
            <a:r>
              <a:rPr lang="en-US" sz="2700" spc="-80" dirty="0">
                <a:latin typeface="Times New Roman" pitchFamily="18" charset="0"/>
                <a:cs typeface="Times New Roman" pitchFamily="18" charset="0"/>
              </a:rPr>
              <a:t> </a:t>
            </a:r>
            <a:r>
              <a:rPr lang="en-US" sz="2700" spc="-80" dirty="0" err="1">
                <a:latin typeface="Times New Roman" pitchFamily="18" charset="0"/>
                <a:cs typeface="Times New Roman" pitchFamily="18" charset="0"/>
              </a:rPr>
              <a:t>mình</a:t>
            </a:r>
            <a:r>
              <a:rPr lang="en-US" sz="2700" spc="-80" dirty="0">
                <a:latin typeface="Times New Roman" pitchFamily="18" charset="0"/>
                <a:cs typeface="Times New Roman" pitchFamily="18" charset="0"/>
              </a:rPr>
              <a:t>”</a:t>
            </a:r>
          </a:p>
        </p:txBody>
      </p:sp>
      <p:sp>
        <p:nvSpPr>
          <p:cNvPr id="20" name="Rectangle 19"/>
          <p:cNvSpPr/>
          <p:nvPr/>
        </p:nvSpPr>
        <p:spPr>
          <a:xfrm>
            <a:off x="762000" y="1295400"/>
            <a:ext cx="1738206"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Ý </a:t>
            </a:r>
            <a:r>
              <a:rPr lang="en-US" sz="2800" dirty="0" err="1">
                <a:latin typeface="+mj-lt"/>
                <a:cs typeface="Times New Roman" pitchFamily="18" charset="0"/>
              </a:rPr>
              <a:t>nghĩa</a:t>
            </a:r>
            <a:endParaRPr lang="en-US" sz="2800" dirty="0">
              <a:latin typeface="+mj-lt"/>
              <a:cs typeface="Times New Roman" pitchFamily="18" charset="0"/>
            </a:endParaRPr>
          </a:p>
        </p:txBody>
      </p:sp>
      <p:sp>
        <p:nvSpPr>
          <p:cNvPr id="21" name="Rectangle 20"/>
          <p:cNvSpPr/>
          <p:nvPr/>
        </p:nvSpPr>
        <p:spPr>
          <a:xfrm>
            <a:off x="786776" y="1915180"/>
            <a:ext cx="1709678"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Yêu</a:t>
            </a:r>
            <a:r>
              <a:rPr lang="en-US" sz="2800" dirty="0">
                <a:latin typeface="+mj-lt"/>
                <a:cs typeface="Times New Roman" pitchFamily="18" charset="0"/>
              </a:rPr>
              <a:t> </a:t>
            </a:r>
            <a:r>
              <a:rPr lang="en-US" sz="2800" dirty="0" err="1">
                <a:latin typeface="+mj-lt"/>
                <a:cs typeface="Times New Roman" pitchFamily="18" charset="0"/>
              </a:rPr>
              <a:t>cầu</a:t>
            </a:r>
            <a:endParaRPr lang="en-US" sz="2800" dirty="0">
              <a:latin typeface="+mj-lt"/>
              <a:cs typeface="Times New Roman" pitchFamily="18" charset="0"/>
            </a:endParaRPr>
          </a:p>
        </p:txBody>
      </p:sp>
      <p:sp>
        <p:nvSpPr>
          <p:cNvPr id="12" name="Rectangle 11"/>
          <p:cNvSpPr/>
          <p:nvPr/>
        </p:nvSpPr>
        <p:spPr>
          <a:xfrm>
            <a:off x="770836" y="2524780"/>
            <a:ext cx="1697901" cy="523220"/>
          </a:xfrm>
          <a:prstGeom prst="rect">
            <a:avLst/>
          </a:prstGeom>
          <a:solidFill>
            <a:srgbClr val="92D050"/>
          </a:solidFill>
          <a:scene3d>
            <a:camera prst="orthographicFront"/>
            <a:lightRig rig="threePt" dir="t"/>
          </a:scene3d>
          <a:sp3d>
            <a:bevelT prst="angle"/>
          </a:sp3d>
        </p:spPr>
        <p:txBody>
          <a:bodyPr wrap="none">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Nội</a:t>
            </a:r>
            <a:r>
              <a:rPr lang="en-US" sz="2800" dirty="0">
                <a:latin typeface="+mj-lt"/>
                <a:cs typeface="Times New Roman" pitchFamily="18" charset="0"/>
              </a:rPr>
              <a:t> dung</a:t>
            </a:r>
          </a:p>
        </p:txBody>
      </p:sp>
      <p:pic>
        <p:nvPicPr>
          <p:cNvPr id="113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0" y="1270924"/>
            <a:ext cx="1962150" cy="1704648"/>
          </a:xfrm>
          <a:prstGeom prst="rect">
            <a:avLst/>
          </a:prstGeom>
          <a:noFill/>
          <a:ln>
            <a:noFill/>
          </a:ln>
          <a:effectLst/>
          <a:scene3d>
            <a:camera prst="orthographicFront"/>
            <a:lightRig rig="threePt" dir="t"/>
          </a:scene3d>
          <a:sp3d>
            <a:bevelT w="114300" prst="hardEdg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a:spLocks noChangeArrowheads="1"/>
          </p:cNvSpPr>
          <p:nvPr/>
        </p:nvSpPr>
        <p:spPr bwMode="auto">
          <a:xfrm>
            <a:off x="685800" y="4216569"/>
            <a:ext cx="5410200" cy="507831"/>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Cần</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kiệm</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xây</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dựng</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đất</a:t>
            </a:r>
            <a:r>
              <a:rPr lang="en-US" sz="2700" spc="-50" dirty="0">
                <a:latin typeface="Times New Roman" pitchFamily="18" charset="0"/>
                <a:cs typeface="Times New Roman" pitchFamily="18" charset="0"/>
              </a:rPr>
              <a:t> </a:t>
            </a:r>
            <a:r>
              <a:rPr lang="en-US" sz="2700" spc="-50" dirty="0" err="1">
                <a:latin typeface="Times New Roman" pitchFamily="18" charset="0"/>
                <a:cs typeface="Times New Roman" pitchFamily="18" charset="0"/>
              </a:rPr>
              <a:t>nước</a:t>
            </a:r>
            <a:r>
              <a:rPr lang="en-US" sz="2700" spc="-50" dirty="0">
                <a:latin typeface="Times New Roman" pitchFamily="18" charset="0"/>
                <a:cs typeface="Times New Roman" pitchFamily="18" charset="0"/>
              </a:rPr>
              <a:t>, BVTQ </a:t>
            </a:r>
          </a:p>
        </p:txBody>
      </p:sp>
      <p:sp>
        <p:nvSpPr>
          <p:cNvPr id="3" name="Rectangle 2"/>
          <p:cNvSpPr/>
          <p:nvPr/>
        </p:nvSpPr>
        <p:spPr>
          <a:xfrm>
            <a:off x="638006" y="3115270"/>
            <a:ext cx="7820194" cy="923330"/>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spc="-20" dirty="0">
                <a:latin typeface="Times New Roman" pitchFamily="18" charset="0"/>
                <a:cs typeface="Times New Roman" pitchFamily="18" charset="0"/>
              </a:rPr>
              <a:t>“</a:t>
            </a:r>
            <a:r>
              <a:rPr lang="vi-VN" sz="2700" spc="-20" dirty="0">
                <a:latin typeface="Times New Roman" pitchFamily="18" charset="0"/>
                <a:cs typeface="Times New Roman" pitchFamily="18" charset="0"/>
              </a:rPr>
              <a:t>mọi người đều phải thấm nhuần sâu sắc tư tưởng “mình vì mọi người, mọi người vì mình”</a:t>
            </a:r>
            <a:r>
              <a:rPr lang="en-US" sz="2700" spc="-20" dirty="0">
                <a:latin typeface="Times New Roman" pitchFamily="18" charset="0"/>
                <a:cs typeface="Times New Roman" pitchFamily="18" charset="0"/>
              </a:rPr>
              <a:t> </a:t>
            </a:r>
            <a:r>
              <a:rPr lang="en-US" i="1" spc="-20" dirty="0">
                <a:latin typeface="Times New Roman" pitchFamily="18" charset="0"/>
                <a:cs typeface="Times New Roman" pitchFamily="18" charset="0"/>
              </a:rPr>
              <a:t>HCM, 2011,</a:t>
            </a:r>
            <a:r>
              <a:rPr lang="vi-VN" i="1" spc="-20" dirty="0">
                <a:latin typeface="Times New Roman" pitchFamily="18" charset="0"/>
                <a:cs typeface="Times New Roman" pitchFamily="18" charset="0"/>
              </a:rPr>
              <a:t> </a:t>
            </a:r>
            <a:r>
              <a:rPr lang="en-US" i="1" spc="-20" dirty="0">
                <a:latin typeface="Times New Roman" pitchFamily="18" charset="0"/>
                <a:cs typeface="Times New Roman" pitchFamily="18" charset="0"/>
              </a:rPr>
              <a:t>t.13, tr.66</a:t>
            </a:r>
          </a:p>
        </p:txBody>
      </p:sp>
      <p:pic>
        <p:nvPicPr>
          <p:cNvPr id="1136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191000"/>
            <a:ext cx="2286000" cy="1847850"/>
          </a:xfrm>
          <a:prstGeom prst="rect">
            <a:avLst/>
          </a:prstGeom>
          <a:noFill/>
          <a:ln>
            <a:noFill/>
          </a:ln>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 y="4864894"/>
            <a:ext cx="5334000" cy="1231106"/>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spc="-30" dirty="0">
                <a:latin typeface="Times New Roman" pitchFamily="18" charset="0"/>
                <a:cs typeface="Times New Roman" pitchFamily="18" charset="0"/>
              </a:rPr>
              <a:t>“</a:t>
            </a:r>
            <a:r>
              <a:rPr lang="vi-VN" sz="2700" spc="-30" dirty="0">
                <a:latin typeface="Times New Roman" pitchFamily="18" charset="0"/>
                <a:cs typeface="Times New Roman" pitchFamily="18" charset="0"/>
              </a:rPr>
              <a:t>ra sức phục hồi sản xuất, chuẩn bị điều kiện kiến thiết nước nhà</a:t>
            </a:r>
            <a:r>
              <a:rPr lang="en-US" sz="2700" spc="-30" dirty="0">
                <a:latin typeface="Times New Roman" pitchFamily="18" charset="0"/>
                <a:cs typeface="Times New Roman" pitchFamily="18" charset="0"/>
              </a:rPr>
              <a:t>” </a:t>
            </a:r>
            <a:r>
              <a:rPr lang="en-US" sz="2000" i="1" spc="-30" dirty="0">
                <a:latin typeface="Times New Roman" pitchFamily="18" charset="0"/>
                <a:cs typeface="Times New Roman" pitchFamily="18" charset="0"/>
              </a:rPr>
              <a:t>HCM, 2011, t.8, tr.554</a:t>
            </a:r>
            <a:endParaRPr lang="en-US" sz="2700" i="1" spc="-30" dirty="0">
              <a:latin typeface="Times New Roman" pitchFamily="18" charset="0"/>
              <a:cs typeface="Times New Roman" pitchFamily="18" charset="0"/>
            </a:endParaRPr>
          </a:p>
        </p:txBody>
      </p:sp>
    </p:spTree>
    <p:extLst>
      <p:ext uri="{BB962C8B-B14F-4D97-AF65-F5344CB8AC3E}">
        <p14:creationId xmlns:p14="http://schemas.microsoft.com/office/powerpoint/2010/main" val="1534439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Right)">
                                      <p:cBhvr>
                                        <p:cTn id="13" dur="750"/>
                                        <p:tgtEl>
                                          <p:spTgt spid="10"/>
                                        </p:tgtEl>
                                      </p:cBhvr>
                                    </p:animEffect>
                                  </p:childTnLst>
                                </p:cTn>
                              </p:par>
                            </p:childTnLst>
                          </p:cTn>
                        </p:par>
                        <p:par>
                          <p:cTn id="14" fill="hold" nodeType="afterGroup">
                            <p:stCondLst>
                              <p:cond delay="750"/>
                            </p:stCondLst>
                            <p:childTnLst>
                              <p:par>
                                <p:cTn id="15" presetID="6" presetClass="entr" presetSubtype="16" fill="hold" nodeType="afterEffect">
                                  <p:stCondLst>
                                    <p:cond delay="1000"/>
                                  </p:stCondLst>
                                  <p:childTnLst>
                                    <p:set>
                                      <p:cBhvr>
                                        <p:cTn id="16" dur="1" fill="hold">
                                          <p:stCondLst>
                                            <p:cond delay="0"/>
                                          </p:stCondLst>
                                        </p:cTn>
                                        <p:tgtEl>
                                          <p:spTgt spid="113669"/>
                                        </p:tgtEl>
                                        <p:attrNameLst>
                                          <p:attrName>style.visibility</p:attrName>
                                        </p:attrNameLst>
                                      </p:cBhvr>
                                      <p:to>
                                        <p:strVal val="visible"/>
                                      </p:to>
                                    </p:set>
                                    <p:animEffect transition="in" filter="circle(in)">
                                      <p:cBhvr>
                                        <p:cTn id="17" dur="2250"/>
                                        <p:tgtEl>
                                          <p:spTgt spid="113669"/>
                                        </p:tgtEl>
                                      </p:cBhvr>
                                    </p:animEffect>
                                  </p:childTnLst>
                                </p:cTn>
                              </p:par>
                            </p:childTnLst>
                          </p:cTn>
                        </p:par>
                        <p:par>
                          <p:cTn id="18" fill="hold" nodeType="afterGroup">
                            <p:stCondLst>
                              <p:cond delay="4000"/>
                            </p:stCondLst>
                            <p:childTnLst>
                              <p:par>
                                <p:cTn id="19" presetID="42" presetClass="entr" presetSubtype="0" fill="hold" nodeType="afterEffect">
                                  <p:stCondLst>
                                    <p:cond delay="1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500"/>
                                        <p:tgtEl>
                                          <p:spTgt spid="3"/>
                                        </p:tgtEl>
                                      </p:cBhvr>
                                    </p:animEffect>
                                    <p:anim calcmode="lin" valueType="num">
                                      <p:cBhvr>
                                        <p:cTn id="22" dur="1500" fill="hold"/>
                                        <p:tgtEl>
                                          <p:spTgt spid="3"/>
                                        </p:tgtEl>
                                        <p:attrNameLst>
                                          <p:attrName>ppt_x</p:attrName>
                                        </p:attrNameLst>
                                      </p:cBhvr>
                                      <p:tavLst>
                                        <p:tav tm="0">
                                          <p:val>
                                            <p:strVal val="#ppt_x"/>
                                          </p:val>
                                        </p:tav>
                                        <p:tav tm="100000">
                                          <p:val>
                                            <p:strVal val="#ppt_x"/>
                                          </p:val>
                                        </p:tav>
                                      </p:tavLst>
                                    </p:anim>
                                    <p:anim calcmode="lin" valueType="num">
                                      <p:cBhvr>
                                        <p:cTn id="23" dur="1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Right)">
                                      <p:cBhvr>
                                        <p:cTn id="28" dur="750"/>
                                        <p:tgtEl>
                                          <p:spTgt spid="17"/>
                                        </p:tgtEl>
                                      </p:cBhvr>
                                    </p:animEffect>
                                  </p:childTnLst>
                                </p:cTn>
                              </p:par>
                            </p:childTnLst>
                          </p:cTn>
                        </p:par>
                        <p:par>
                          <p:cTn id="29" fill="hold" nodeType="afterGroup">
                            <p:stCondLst>
                              <p:cond delay="750"/>
                            </p:stCondLst>
                            <p:childTnLst>
                              <p:par>
                                <p:cTn id="30" presetID="42" presetClass="entr" presetSubtype="0" fill="hold" nodeType="afterEffect">
                                  <p:stCondLst>
                                    <p:cond delay="1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750"/>
                                        <p:tgtEl>
                                          <p:spTgt spid="4"/>
                                        </p:tgtEl>
                                      </p:cBhvr>
                                    </p:animEffect>
                                    <p:anim calcmode="lin" valueType="num">
                                      <p:cBhvr>
                                        <p:cTn id="33" dur="1750" fill="hold"/>
                                        <p:tgtEl>
                                          <p:spTgt spid="4"/>
                                        </p:tgtEl>
                                        <p:attrNameLst>
                                          <p:attrName>ppt_x</p:attrName>
                                        </p:attrNameLst>
                                      </p:cBhvr>
                                      <p:tavLst>
                                        <p:tav tm="0">
                                          <p:val>
                                            <p:strVal val="#ppt_x"/>
                                          </p:val>
                                        </p:tav>
                                        <p:tav tm="100000">
                                          <p:val>
                                            <p:strVal val="#ppt_x"/>
                                          </p:val>
                                        </p:tav>
                                      </p:tavLst>
                                    </p:anim>
                                    <p:anim calcmode="lin" valueType="num">
                                      <p:cBhvr>
                                        <p:cTn id="34" dur="1750" fill="hold"/>
                                        <p:tgtEl>
                                          <p:spTgt spid="4"/>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4000"/>
                            </p:stCondLst>
                            <p:childTnLst>
                              <p:par>
                                <p:cTn id="36" presetID="6" presetClass="entr" presetSubtype="16" fill="hold" nodeType="afterEffect">
                                  <p:stCondLst>
                                    <p:cond delay="1250"/>
                                  </p:stCondLst>
                                  <p:childTnLst>
                                    <p:set>
                                      <p:cBhvr>
                                        <p:cTn id="37" dur="1" fill="hold">
                                          <p:stCondLst>
                                            <p:cond delay="0"/>
                                          </p:stCondLst>
                                        </p:cTn>
                                        <p:tgtEl>
                                          <p:spTgt spid="113671"/>
                                        </p:tgtEl>
                                        <p:attrNameLst>
                                          <p:attrName>style.visibility</p:attrName>
                                        </p:attrNameLst>
                                      </p:cBhvr>
                                      <p:to>
                                        <p:strVal val="visible"/>
                                      </p:to>
                                    </p:set>
                                    <p:animEffect transition="in" filter="circle(in)">
                                      <p:cBhvr>
                                        <p:cTn id="38" dur="2000"/>
                                        <p:tgtEl>
                                          <p:spTgt spid="113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2675836" y="619780"/>
            <a:ext cx="570616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Có</a:t>
            </a:r>
            <a:r>
              <a:rPr lang="en-US" sz="2700" dirty="0">
                <a:latin typeface="Times New Roman" pitchFamily="18" charset="0"/>
                <a:cs typeface="Times New Roman" pitchFamily="18" charset="0"/>
              </a:rPr>
              <a:t> ý </a:t>
            </a:r>
            <a:r>
              <a:rPr lang="en-US" sz="2700" dirty="0" err="1">
                <a:latin typeface="Times New Roman" pitchFamily="18" charset="0"/>
                <a:cs typeface="Times New Roman" pitchFamily="18" charset="0"/>
              </a:rPr>
              <a:t>thức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XHCN</a:t>
            </a:r>
          </a:p>
        </p:txBody>
      </p:sp>
      <p:sp>
        <p:nvSpPr>
          <p:cNvPr id="12" name="Rectangle 11"/>
          <p:cNvSpPr/>
          <p:nvPr/>
        </p:nvSpPr>
        <p:spPr>
          <a:xfrm>
            <a:off x="816699" y="619780"/>
            <a:ext cx="1697901" cy="523220"/>
          </a:xfrm>
          <a:prstGeom prst="rect">
            <a:avLst/>
          </a:prstGeom>
          <a:solidFill>
            <a:srgbClr val="92D050"/>
          </a:solidFill>
          <a:scene3d>
            <a:camera prst="orthographicFront"/>
            <a:lightRig rig="threePt" dir="t"/>
          </a:scene3d>
          <a:sp3d>
            <a:bevelT prst="angle"/>
          </a:sp3d>
        </p:spPr>
        <p:txBody>
          <a:bodyPr wrap="none">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Nội</a:t>
            </a:r>
            <a:r>
              <a:rPr lang="en-US" sz="2800" dirty="0">
                <a:latin typeface="+mj-lt"/>
                <a:cs typeface="Times New Roman" pitchFamily="18" charset="0"/>
              </a:rPr>
              <a:t> dung</a:t>
            </a:r>
          </a:p>
        </p:txBody>
      </p:sp>
      <p:sp>
        <p:nvSpPr>
          <p:cNvPr id="7" name="Rectangle 6"/>
          <p:cNvSpPr>
            <a:spLocks noChangeArrowheads="1"/>
          </p:cNvSpPr>
          <p:nvPr/>
        </p:nvSpPr>
        <p:spPr bwMode="auto">
          <a:xfrm>
            <a:off x="786776" y="1229380"/>
            <a:ext cx="759522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kiệm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xây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dựng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nước</a:t>
            </a:r>
            <a:r>
              <a:rPr lang="en-US" sz="2700" dirty="0">
                <a:latin typeface="Times New Roman" pitchFamily="18" charset="0"/>
                <a:cs typeface="Times New Roman" pitchFamily="18" charset="0"/>
              </a:rPr>
              <a:t>, BVTQ</a:t>
            </a:r>
          </a:p>
        </p:txBody>
      </p:sp>
      <p:sp>
        <p:nvSpPr>
          <p:cNvPr id="8" name="Rectangle 7"/>
          <p:cNvSpPr>
            <a:spLocks noChangeArrowheads="1"/>
          </p:cNvSpPr>
          <p:nvPr/>
        </p:nvSpPr>
        <p:spPr bwMode="auto">
          <a:xfrm>
            <a:off x="777940" y="1799273"/>
            <a:ext cx="759522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Có</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lòng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yêu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nước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quốc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tế</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sáng</a:t>
            </a:r>
            <a:endParaRPr lang="en-US" sz="2700" dirty="0">
              <a:latin typeface="Times New Roman" pitchFamily="18" charset="0"/>
              <a:cs typeface="Times New Roman" pitchFamily="18"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77621"/>
            <a:ext cx="2466975" cy="1660979"/>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2381250"/>
            <a:ext cx="2762250" cy="165735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23211" y="4555629"/>
            <a:ext cx="7619175" cy="1692771"/>
          </a:xfrm>
          <a:prstGeom prst="rect">
            <a:avLst/>
          </a:prstGeom>
          <a:solidFill>
            <a:schemeClr val="accent5">
              <a:lumMod val="40000"/>
              <a:lumOff val="60000"/>
            </a:schemeClr>
          </a:solidFill>
          <a:scene3d>
            <a:camera prst="orthographicFront"/>
            <a:lightRig rig="threePt" dir="t"/>
          </a:scene3d>
          <a:sp3d>
            <a:bevelT w="139700" prst="cross"/>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Điều 9 và 10 là gắn chặt tinh thần yêu nước với tinh thần quốc tế, gắn chặt công cuộc kháng chiến cứu nước với công cuộc giữ gìn hòa bình thế giới</a:t>
            </a:r>
            <a:r>
              <a:rPr lang="en-US" sz="27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t.7, tr.453</a:t>
            </a:r>
          </a:p>
        </p:txBody>
      </p:sp>
      <p:sp>
        <p:nvSpPr>
          <p:cNvPr id="4" name="Rectangle 3"/>
          <p:cNvSpPr/>
          <p:nvPr/>
        </p:nvSpPr>
        <p:spPr>
          <a:xfrm>
            <a:off x="1807791" y="4114800"/>
            <a:ext cx="5812209" cy="369332"/>
          </a:xfrm>
          <a:prstGeom prst="rect">
            <a:avLst/>
          </a:prstGeom>
          <a:solidFill>
            <a:srgbClr val="FFFF00"/>
          </a:solidFill>
          <a:scene3d>
            <a:camera prst="orthographicFront"/>
            <a:lightRig rig="threePt" dir="t"/>
          </a:scene3d>
          <a:sp3d>
            <a:bevelT w="114300" prst="hardEdge"/>
          </a:sp3d>
        </p:spPr>
        <p:txBody>
          <a:bodyPr>
            <a:spAutoFit/>
          </a:bodyPr>
          <a:lstStyle/>
          <a:p>
            <a:pPr algn="ctr">
              <a:defRPr/>
            </a:pPr>
            <a:r>
              <a:rPr lang="en-US" b="1" dirty="0"/>
              <a:t>10 ĐIỀU GHI NHỚ VÀ THỰC HÀNH</a:t>
            </a:r>
            <a:r>
              <a:rPr lang="en-US" dirty="0"/>
              <a:t> (7/1952)</a:t>
            </a:r>
          </a:p>
        </p:txBody>
      </p:sp>
      <p:pic>
        <p:nvPicPr>
          <p:cNvPr id="1146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377621"/>
            <a:ext cx="1752600" cy="1650772"/>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147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par>
                          <p:cTn id="8" fill="hold" nodeType="afterGroup">
                            <p:stCondLst>
                              <p:cond delay="500"/>
                            </p:stCondLst>
                            <p:childTnLst>
                              <p:par>
                                <p:cTn id="9" presetID="2" presetClass="entr" presetSubtype="12" fill="hold" nodeType="afterEffect">
                                  <p:stCondLst>
                                    <p:cond delay="1000"/>
                                  </p:stCondLst>
                                  <p:childTnLst>
                                    <p:set>
                                      <p:cBhvr>
                                        <p:cTn id="10" dur="1" fill="hold">
                                          <p:stCondLst>
                                            <p:cond delay="0"/>
                                          </p:stCondLst>
                                        </p:cTn>
                                        <p:tgtEl>
                                          <p:spTgt spid="114690"/>
                                        </p:tgtEl>
                                        <p:attrNameLst>
                                          <p:attrName>style.visibility</p:attrName>
                                        </p:attrNameLst>
                                      </p:cBhvr>
                                      <p:to>
                                        <p:strVal val="visible"/>
                                      </p:to>
                                    </p:set>
                                    <p:anim calcmode="lin" valueType="num">
                                      <p:cBhvr additive="base">
                                        <p:cTn id="11" dur="1000" fill="hold"/>
                                        <p:tgtEl>
                                          <p:spTgt spid="114690"/>
                                        </p:tgtEl>
                                        <p:attrNameLst>
                                          <p:attrName>ppt_x</p:attrName>
                                        </p:attrNameLst>
                                      </p:cBhvr>
                                      <p:tavLst>
                                        <p:tav tm="0">
                                          <p:val>
                                            <p:strVal val="0-#ppt_w/2"/>
                                          </p:val>
                                        </p:tav>
                                        <p:tav tm="100000">
                                          <p:val>
                                            <p:strVal val="#ppt_x"/>
                                          </p:val>
                                        </p:tav>
                                      </p:tavLst>
                                    </p:anim>
                                    <p:anim calcmode="lin" valueType="num">
                                      <p:cBhvr additive="base">
                                        <p:cTn id="12" dur="1000" fill="hold"/>
                                        <p:tgtEl>
                                          <p:spTgt spid="114690"/>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2500"/>
                            </p:stCondLst>
                            <p:childTnLst>
                              <p:par>
                                <p:cTn id="14" presetID="6" presetClass="entr" presetSubtype="32" fill="hold" nodeType="afterEffect">
                                  <p:stCondLst>
                                    <p:cond delay="1000"/>
                                  </p:stCondLst>
                                  <p:childTnLst>
                                    <p:set>
                                      <p:cBhvr>
                                        <p:cTn id="15" dur="1" fill="hold">
                                          <p:stCondLst>
                                            <p:cond delay="0"/>
                                          </p:stCondLst>
                                        </p:cTn>
                                        <p:tgtEl>
                                          <p:spTgt spid="114691"/>
                                        </p:tgtEl>
                                        <p:attrNameLst>
                                          <p:attrName>style.visibility</p:attrName>
                                        </p:attrNameLst>
                                      </p:cBhvr>
                                      <p:to>
                                        <p:strVal val="visible"/>
                                      </p:to>
                                    </p:set>
                                    <p:animEffect transition="in" filter="circle(out)">
                                      <p:cBhvr>
                                        <p:cTn id="16" dur="2000"/>
                                        <p:tgtEl>
                                          <p:spTgt spid="114691"/>
                                        </p:tgtEl>
                                      </p:cBhvr>
                                    </p:animEffect>
                                  </p:childTnLst>
                                </p:cTn>
                              </p:par>
                            </p:childTnLst>
                          </p:cTn>
                        </p:par>
                        <p:par>
                          <p:cTn id="17" fill="hold" nodeType="afterGroup">
                            <p:stCondLst>
                              <p:cond delay="5500"/>
                            </p:stCondLst>
                            <p:childTnLst>
                              <p:par>
                                <p:cTn id="18" presetID="2" presetClass="entr" presetSubtype="6" fill="hold" nodeType="afterEffect">
                                  <p:stCondLst>
                                    <p:cond delay="1250"/>
                                  </p:stCondLst>
                                  <p:childTnLst>
                                    <p:set>
                                      <p:cBhvr>
                                        <p:cTn id="19" dur="1" fill="hold">
                                          <p:stCondLst>
                                            <p:cond delay="0"/>
                                          </p:stCondLst>
                                        </p:cTn>
                                        <p:tgtEl>
                                          <p:spTgt spid="114693"/>
                                        </p:tgtEl>
                                        <p:attrNameLst>
                                          <p:attrName>style.visibility</p:attrName>
                                        </p:attrNameLst>
                                      </p:cBhvr>
                                      <p:to>
                                        <p:strVal val="visible"/>
                                      </p:to>
                                    </p:set>
                                    <p:anim calcmode="lin" valueType="num">
                                      <p:cBhvr additive="base">
                                        <p:cTn id="20" dur="1250" fill="hold"/>
                                        <p:tgtEl>
                                          <p:spTgt spid="114693"/>
                                        </p:tgtEl>
                                        <p:attrNameLst>
                                          <p:attrName>ppt_x</p:attrName>
                                        </p:attrNameLst>
                                      </p:cBhvr>
                                      <p:tavLst>
                                        <p:tav tm="0">
                                          <p:val>
                                            <p:strVal val="1+#ppt_w/2"/>
                                          </p:val>
                                        </p:tav>
                                        <p:tav tm="100000">
                                          <p:val>
                                            <p:strVal val="#ppt_x"/>
                                          </p:val>
                                        </p:tav>
                                      </p:tavLst>
                                    </p:anim>
                                    <p:anim calcmode="lin" valueType="num">
                                      <p:cBhvr additive="base">
                                        <p:cTn id="21" dur="1250" fill="hold"/>
                                        <p:tgtEl>
                                          <p:spTgt spid="114693"/>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8000"/>
                            </p:stCondLst>
                            <p:childTnLst>
                              <p:par>
                                <p:cTn id="23" presetID="47" presetClass="entr" presetSubtype="0" fill="hold" nodeType="afterEffect">
                                  <p:stCondLst>
                                    <p:cond delay="12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10250"/>
                            </p:stCondLst>
                            <p:childTnLst>
                              <p:par>
                                <p:cTn id="29" presetID="16" presetClass="entr" presetSubtype="37" fill="hold" nodeType="afterEffect">
                                  <p:stCondLst>
                                    <p:cond delay="1250"/>
                                  </p:stCondLst>
                                  <p:childTnLst>
                                    <p:set>
                                      <p:cBhvr>
                                        <p:cTn id="30" dur="1" fill="hold">
                                          <p:stCondLst>
                                            <p:cond delay="0"/>
                                          </p:stCondLst>
                                        </p:cTn>
                                        <p:tgtEl>
                                          <p:spTgt spid="3"/>
                                        </p:tgtEl>
                                        <p:attrNameLst>
                                          <p:attrName>style.visibility</p:attrName>
                                        </p:attrNameLst>
                                      </p:cBhvr>
                                      <p:to>
                                        <p:strVal val="visible"/>
                                      </p:to>
                                    </p:set>
                                    <p:animEffect transition="in" filter="barn(outVertical)">
                                      <p:cBhvr>
                                        <p:cTn id="31"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2675836" y="685800"/>
            <a:ext cx="570616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Có</a:t>
            </a:r>
            <a:r>
              <a:rPr lang="en-US" sz="2700" dirty="0">
                <a:latin typeface="Times New Roman" pitchFamily="18" charset="0"/>
                <a:cs typeface="Times New Roman" pitchFamily="18" charset="0"/>
              </a:rPr>
              <a:t> ý </a:t>
            </a:r>
            <a:r>
              <a:rPr lang="en-US" sz="2700" dirty="0" err="1">
                <a:latin typeface="Times New Roman" pitchFamily="18" charset="0"/>
                <a:cs typeface="Times New Roman" pitchFamily="18" charset="0"/>
              </a:rPr>
              <a:t>thức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XHCN</a:t>
            </a:r>
          </a:p>
        </p:txBody>
      </p:sp>
      <p:sp>
        <p:nvSpPr>
          <p:cNvPr id="12" name="Rectangle 11"/>
          <p:cNvSpPr/>
          <p:nvPr/>
        </p:nvSpPr>
        <p:spPr>
          <a:xfrm>
            <a:off x="816699" y="685800"/>
            <a:ext cx="1697901" cy="523220"/>
          </a:xfrm>
          <a:prstGeom prst="rect">
            <a:avLst/>
          </a:prstGeom>
          <a:solidFill>
            <a:srgbClr val="92D050"/>
          </a:solidFill>
          <a:scene3d>
            <a:camera prst="orthographicFront"/>
            <a:lightRig rig="threePt" dir="t"/>
          </a:scene3d>
          <a:sp3d>
            <a:bevelT prst="angle"/>
          </a:sp3d>
        </p:spPr>
        <p:txBody>
          <a:bodyPr wrap="none">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Nội</a:t>
            </a:r>
            <a:r>
              <a:rPr lang="en-US" sz="2800" dirty="0">
                <a:latin typeface="+mj-lt"/>
                <a:cs typeface="Times New Roman" pitchFamily="18" charset="0"/>
              </a:rPr>
              <a:t> dung</a:t>
            </a:r>
          </a:p>
        </p:txBody>
      </p:sp>
      <p:sp>
        <p:nvSpPr>
          <p:cNvPr id="7" name="Rectangle 6"/>
          <p:cNvSpPr>
            <a:spLocks noChangeArrowheads="1"/>
          </p:cNvSpPr>
          <p:nvPr/>
        </p:nvSpPr>
        <p:spPr bwMode="auto">
          <a:xfrm>
            <a:off x="786776" y="1361420"/>
            <a:ext cx="759522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kiệm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xây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dựng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nước</a:t>
            </a:r>
            <a:r>
              <a:rPr lang="en-US" sz="2700" dirty="0">
                <a:latin typeface="Times New Roman" pitchFamily="18" charset="0"/>
                <a:cs typeface="Times New Roman" pitchFamily="18" charset="0"/>
              </a:rPr>
              <a:t>, BVTQ</a:t>
            </a:r>
          </a:p>
        </p:txBody>
      </p:sp>
      <p:sp>
        <p:nvSpPr>
          <p:cNvPr id="8" name="Rectangle 7"/>
          <p:cNvSpPr>
            <a:spLocks noChangeArrowheads="1"/>
          </p:cNvSpPr>
          <p:nvPr/>
        </p:nvSpPr>
        <p:spPr bwMode="auto">
          <a:xfrm>
            <a:off x="777940" y="2057400"/>
            <a:ext cx="7595224"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Có</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lòng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yêu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nước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quốc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tế</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sáng</a:t>
            </a:r>
            <a:endParaRPr lang="en-US" sz="2700" dirty="0">
              <a:latin typeface="Times New Roman" pitchFamily="18" charset="0"/>
              <a:cs typeface="Times New Roman" pitchFamily="18" charset="0"/>
            </a:endParaRPr>
          </a:p>
        </p:txBody>
      </p:sp>
      <p:sp>
        <p:nvSpPr>
          <p:cNvPr id="3" name="Rectangle 2"/>
          <p:cNvSpPr/>
          <p:nvPr/>
        </p:nvSpPr>
        <p:spPr>
          <a:xfrm>
            <a:off x="2971800" y="3876020"/>
            <a:ext cx="5486400" cy="2169825"/>
          </a:xfrm>
          <a:prstGeom prst="rect">
            <a:avLst/>
          </a:prstGeom>
          <a:solidFill>
            <a:schemeClr val="accent5">
              <a:lumMod val="40000"/>
              <a:lumOff val="60000"/>
            </a:schemeClr>
          </a:solidFill>
          <a:scene3d>
            <a:camera prst="orthographicFront"/>
            <a:lightRig rig="threePt" dir="t"/>
          </a:scene3d>
          <a:sp3d>
            <a:bevelT w="165100" prst="coolSlant"/>
          </a:sp3d>
        </p:spPr>
        <p:txBody>
          <a:bodyPr>
            <a:spAutoFit/>
          </a:bodyPr>
          <a:lstStyle/>
          <a:p>
            <a:pPr algn="just">
              <a:defRPr/>
            </a:pPr>
            <a:r>
              <a:rPr lang="en-US" sz="2700" spc="-150" dirty="0">
                <a:latin typeface="Times New Roman" pitchFamily="18" charset="0"/>
                <a:cs typeface="Times New Roman" pitchFamily="18" charset="0"/>
              </a:rPr>
              <a:t>“</a:t>
            </a:r>
            <a:r>
              <a:rPr lang="vi-VN" sz="2700" spc="-150" dirty="0">
                <a:latin typeface="Times New Roman" pitchFamily="18" charset="0"/>
                <a:cs typeface="Times New Roman" pitchFamily="18" charset="0"/>
              </a:rPr>
              <a:t>Người tiên tiến cũng là người lao động bình thường. Nhưng trong tư tưởng, trong phương pháp làm việc của họ, có những điểm tốt có thể giúp cho sản xuất và công tác tiến nhanh, tiến mạnh</a:t>
            </a:r>
            <a:r>
              <a:rPr lang="en-US" sz="2700" spc="-150" dirty="0">
                <a:latin typeface="Times New Roman" pitchFamily="18" charset="0"/>
                <a:cs typeface="Times New Roman" pitchFamily="18" charset="0"/>
              </a:rPr>
              <a:t>” </a:t>
            </a:r>
            <a:r>
              <a:rPr lang="en-US" i="1" spc="-150" dirty="0">
                <a:latin typeface="Times New Roman" pitchFamily="18" charset="0"/>
                <a:cs typeface="Times New Roman" pitchFamily="18" charset="0"/>
              </a:rPr>
              <a:t>- HCM, 2011, t.12, tr.528</a:t>
            </a:r>
          </a:p>
        </p:txBody>
      </p:sp>
      <p:sp>
        <p:nvSpPr>
          <p:cNvPr id="13" name="Rectangle 12"/>
          <p:cNvSpPr>
            <a:spLocks noChangeArrowheads="1"/>
          </p:cNvSpPr>
          <p:nvPr/>
        </p:nvSpPr>
        <p:spPr bwMode="auto">
          <a:xfrm>
            <a:off x="786776" y="2733020"/>
            <a:ext cx="7595224"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h="139700" prst="divot"/>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Phương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việc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khoa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học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quần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chúng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chủ</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gương</a:t>
            </a:r>
            <a:endParaRPr lang="en-US" sz="2700" dirty="0">
              <a:latin typeface="Times New Roman" pitchFamily="18" charset="0"/>
              <a:cs typeface="Times New Roman" pitchFamily="18" charset="0"/>
            </a:endParaRPr>
          </a:p>
        </p:txBody>
      </p:sp>
      <p:pic>
        <p:nvPicPr>
          <p:cNvPr id="1157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912245"/>
            <a:ext cx="2247900" cy="2038350"/>
          </a:xfrm>
          <a:prstGeom prst="rect">
            <a:avLst/>
          </a:prstGeom>
          <a:noFill/>
          <a:ln>
            <a:noFill/>
          </a:ln>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5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750"/>
                                        <p:tgtEl>
                                          <p:spTgt spid="13"/>
                                        </p:tgtEl>
                                      </p:cBhvr>
                                    </p:animEffect>
                                  </p:childTnLst>
                                </p:cTn>
                              </p:par>
                            </p:childTnLst>
                          </p:cTn>
                        </p:par>
                        <p:par>
                          <p:cTn id="8" fill="hold" nodeType="afterGroup">
                            <p:stCondLst>
                              <p:cond delay="750"/>
                            </p:stCondLst>
                            <p:childTnLst>
                              <p:par>
                                <p:cTn id="9" presetID="6" presetClass="entr" presetSubtype="32" fill="hold" nodeType="afterEffect">
                                  <p:stCondLst>
                                    <p:cond delay="1500"/>
                                  </p:stCondLst>
                                  <p:childTnLst>
                                    <p:set>
                                      <p:cBhvr>
                                        <p:cTn id="10" dur="1" fill="hold">
                                          <p:stCondLst>
                                            <p:cond delay="0"/>
                                          </p:stCondLst>
                                        </p:cTn>
                                        <p:tgtEl>
                                          <p:spTgt spid="115717"/>
                                        </p:tgtEl>
                                        <p:attrNameLst>
                                          <p:attrName>style.visibility</p:attrName>
                                        </p:attrNameLst>
                                      </p:cBhvr>
                                      <p:to>
                                        <p:strVal val="visible"/>
                                      </p:to>
                                    </p:set>
                                    <p:animEffect transition="in" filter="circle(out)">
                                      <p:cBhvr>
                                        <p:cTn id="11" dur="2250"/>
                                        <p:tgtEl>
                                          <p:spTgt spid="115717"/>
                                        </p:tgtEl>
                                      </p:cBhvr>
                                    </p:animEffect>
                                  </p:childTnLst>
                                </p:cTn>
                              </p:par>
                            </p:childTnLst>
                          </p:cTn>
                        </p:par>
                        <p:par>
                          <p:cTn id="12" fill="hold" nodeType="afterGroup">
                            <p:stCondLst>
                              <p:cond delay="4500"/>
                            </p:stCondLst>
                            <p:childTnLst>
                              <p:par>
                                <p:cTn id="13" presetID="16" presetClass="entr" presetSubtype="21" fill="hold" nodeType="afterEffect">
                                  <p:stCondLst>
                                    <p:cond delay="150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85800" y="533400"/>
            <a:ext cx="2438400"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Ý </a:t>
            </a:r>
            <a:r>
              <a:rPr lang="en-US" sz="2800" dirty="0" err="1">
                <a:latin typeface="+mj-lt"/>
                <a:cs typeface="Times New Roman" pitchFamily="18" charset="0"/>
              </a:rPr>
              <a:t>nghĩa</a:t>
            </a:r>
            <a:endParaRPr lang="en-US" sz="2800" dirty="0">
              <a:latin typeface="+mj-lt"/>
              <a:cs typeface="Times New Roman" pitchFamily="18" charset="0"/>
            </a:endParaRPr>
          </a:p>
        </p:txBody>
      </p:sp>
      <p:sp>
        <p:nvSpPr>
          <p:cNvPr id="21" name="Rectangle 20"/>
          <p:cNvSpPr/>
          <p:nvPr/>
        </p:nvSpPr>
        <p:spPr>
          <a:xfrm>
            <a:off x="710576" y="1153180"/>
            <a:ext cx="2398380"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Yêu</a:t>
            </a:r>
            <a:r>
              <a:rPr lang="en-US" sz="2800" dirty="0">
                <a:latin typeface="+mj-lt"/>
                <a:cs typeface="Times New Roman" pitchFamily="18" charset="0"/>
              </a:rPr>
              <a:t> </a:t>
            </a:r>
            <a:r>
              <a:rPr lang="en-US" sz="2800" dirty="0" err="1">
                <a:latin typeface="+mj-lt"/>
                <a:cs typeface="Times New Roman" pitchFamily="18" charset="0"/>
              </a:rPr>
              <a:t>cầu</a:t>
            </a:r>
            <a:endParaRPr lang="en-US" sz="2800" dirty="0">
              <a:latin typeface="+mj-lt"/>
              <a:cs typeface="Times New Roman" pitchFamily="18" charset="0"/>
            </a:endParaRPr>
          </a:p>
        </p:txBody>
      </p:sp>
      <p:sp>
        <p:nvSpPr>
          <p:cNvPr id="12" name="Rectangle 11"/>
          <p:cNvSpPr/>
          <p:nvPr/>
        </p:nvSpPr>
        <p:spPr>
          <a:xfrm>
            <a:off x="694636" y="1762780"/>
            <a:ext cx="2429564"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a:t>
            </a:r>
            <a:r>
              <a:rPr lang="en-US" sz="2800" dirty="0" err="1">
                <a:latin typeface="+mj-lt"/>
                <a:cs typeface="Times New Roman" pitchFamily="18" charset="0"/>
              </a:rPr>
              <a:t>Nội</a:t>
            </a:r>
            <a:r>
              <a:rPr lang="en-US" sz="2800" dirty="0">
                <a:latin typeface="+mj-lt"/>
                <a:cs typeface="Times New Roman" pitchFamily="18" charset="0"/>
              </a:rPr>
              <a:t> dung</a:t>
            </a:r>
          </a:p>
        </p:txBody>
      </p:sp>
      <p:sp>
        <p:nvSpPr>
          <p:cNvPr id="13" name="Rectangle 12"/>
          <p:cNvSpPr/>
          <p:nvPr/>
        </p:nvSpPr>
        <p:spPr>
          <a:xfrm>
            <a:off x="692868" y="2372380"/>
            <a:ext cx="2416088"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a:t>
            </a:r>
            <a:r>
              <a:rPr lang="en-US" sz="2800" dirty="0" err="1">
                <a:latin typeface="+mj-lt"/>
              </a:rPr>
              <a:t>Phương</a:t>
            </a:r>
            <a:r>
              <a:rPr lang="en-US" sz="2800" dirty="0">
                <a:latin typeface="+mj-lt"/>
              </a:rPr>
              <a:t> </a:t>
            </a:r>
            <a:r>
              <a:rPr lang="en-US" sz="2800" dirty="0" err="1">
                <a:latin typeface="+mj-lt"/>
              </a:rPr>
              <a:t>pháp</a:t>
            </a:r>
            <a:endParaRPr lang="en-US" sz="2800" dirty="0">
              <a:latin typeface="+mj-lt"/>
              <a:cs typeface="Times New Roman" pitchFamily="18" charset="0"/>
            </a:endParaRPr>
          </a:p>
        </p:txBody>
      </p:sp>
      <p:sp>
        <p:nvSpPr>
          <p:cNvPr id="2" name="Rectangle 1"/>
          <p:cNvSpPr/>
          <p:nvPr/>
        </p:nvSpPr>
        <p:spPr>
          <a:xfrm>
            <a:off x="3200400" y="2322493"/>
            <a:ext cx="5181600" cy="954107"/>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Kết</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hợp</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tự</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rèn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luyện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với</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xây</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dựng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cơ</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chế</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và</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tạo</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dựng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nền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dân</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chủ</a:t>
            </a:r>
            <a:endParaRPr lang="en-US" sz="2800" spc="-50" dirty="0">
              <a:latin typeface="Times New Roman" pitchFamily="18" charset="0"/>
              <a:cs typeface="Times New Roman" pitchFamily="18" charset="0"/>
            </a:endParaRPr>
          </a:p>
        </p:txBody>
      </p:sp>
      <p:sp>
        <p:nvSpPr>
          <p:cNvPr id="6" name="Rectangle 5"/>
          <p:cNvSpPr/>
          <p:nvPr/>
        </p:nvSpPr>
        <p:spPr>
          <a:xfrm>
            <a:off x="2590800" y="3910786"/>
            <a:ext cx="5791200" cy="2185214"/>
          </a:xfrm>
          <a:prstGeom prst="rect">
            <a:avLst/>
          </a:prstGeom>
          <a:solidFill>
            <a:schemeClr val="accent3">
              <a:lumMod val="40000"/>
              <a:lumOff val="60000"/>
            </a:schemeClr>
          </a:solidFill>
          <a:scene3d>
            <a:camera prst="orthographicFront"/>
            <a:lightRig rig="threePt" dir="t"/>
          </a:scene3d>
          <a:sp3d>
            <a:bevelT/>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học tập chủ nghĩa Mác - Lênin, tuỳ theo khả năng mà tham gia lao động chân tay, để tự rèn luyện mình và để góp phần xứng đáng vào công cuộc xây dựng chủ nghĩa xã hội</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i="1" dirty="0">
                <a:latin typeface="Times New Roman" pitchFamily="18" charset="0"/>
                <a:cs typeface="Times New Roman" pitchFamily="18" charset="0"/>
              </a:rPr>
              <a:t>- HCM, 2011, t.11, tr.218</a:t>
            </a:r>
          </a:p>
        </p:txBody>
      </p:sp>
      <p:sp>
        <p:nvSpPr>
          <p:cNvPr id="7" name="Rectangle 6"/>
          <p:cNvSpPr/>
          <p:nvPr/>
        </p:nvSpPr>
        <p:spPr>
          <a:xfrm>
            <a:off x="2209800" y="3409890"/>
            <a:ext cx="4648200" cy="400110"/>
          </a:xfrm>
          <a:prstGeom prst="rect">
            <a:avLst/>
          </a:prstGeom>
          <a:solidFill>
            <a:srgbClr val="FFFF00"/>
          </a:solidFill>
          <a:scene3d>
            <a:camera prst="orthographicFront"/>
            <a:lightRig rig="threePt" dir="t"/>
          </a:scene3d>
          <a:sp3d>
            <a:bevelT prst="relaxedInset"/>
          </a:sp3d>
        </p:spPr>
        <p:txBody>
          <a:bodyPr>
            <a:spAutoFit/>
          </a:bodyPr>
          <a:lstStyle/>
          <a:p>
            <a:pPr algn="ctr">
              <a:defRPr/>
            </a:pPr>
            <a:r>
              <a:rPr lang="en-US" sz="2000" b="1" dirty="0"/>
              <a:t>LỜI CHÚC NĂM MỚI </a:t>
            </a:r>
            <a:r>
              <a:rPr lang="en-US" sz="2000" dirty="0"/>
              <a:t>(1958) </a:t>
            </a: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86200"/>
            <a:ext cx="1676400" cy="2209800"/>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351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0-#ppt_w/2"/>
                                          </p:val>
                                        </p:tav>
                                        <p:tav tm="100000">
                                          <p:val>
                                            <p:strVal val="#ppt_x"/>
                                          </p:val>
                                        </p:tav>
                                      </p:tavLst>
                                    </p:anim>
                                    <p:anim calcmode="lin" valueType="num">
                                      <p:cBhvr additive="base">
                                        <p:cTn id="8" dur="1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1250"/>
                                        <p:tgtEl>
                                          <p:spTgt spid="2"/>
                                        </p:tgtEl>
                                      </p:cBhvr>
                                    </p:animEffect>
                                  </p:childTnLst>
                                </p:cTn>
                              </p:par>
                            </p:childTnLst>
                          </p:cTn>
                        </p:par>
                        <p:par>
                          <p:cTn id="14" fill="hold" nodeType="afterGroup">
                            <p:stCondLst>
                              <p:cond delay="1250"/>
                            </p:stCondLst>
                            <p:childTnLst>
                              <p:par>
                                <p:cTn id="15" presetID="42" presetClass="entr" presetSubtype="0" fill="hold" nodeType="afterEffect">
                                  <p:stCondLst>
                                    <p:cond delay="1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250"/>
                                        <p:tgtEl>
                                          <p:spTgt spid="7"/>
                                        </p:tgtEl>
                                      </p:cBhvr>
                                    </p:animEffect>
                                    <p:anim calcmode="lin" valueType="num">
                                      <p:cBhvr>
                                        <p:cTn id="18" dur="1250" fill="hold"/>
                                        <p:tgtEl>
                                          <p:spTgt spid="7"/>
                                        </p:tgtEl>
                                        <p:attrNameLst>
                                          <p:attrName>ppt_x</p:attrName>
                                        </p:attrNameLst>
                                      </p:cBhvr>
                                      <p:tavLst>
                                        <p:tav tm="0">
                                          <p:val>
                                            <p:strVal val="#ppt_x"/>
                                          </p:val>
                                        </p:tav>
                                        <p:tav tm="100000">
                                          <p:val>
                                            <p:strVal val="#ppt_x"/>
                                          </p:val>
                                        </p:tav>
                                      </p:tavLst>
                                    </p:anim>
                                    <p:anim calcmode="lin" valueType="num">
                                      <p:cBhvr>
                                        <p:cTn id="19" dur="1250" fill="hold"/>
                                        <p:tgtEl>
                                          <p:spTgt spid="7"/>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3750"/>
                            </p:stCondLst>
                            <p:childTnLst>
                              <p:par>
                                <p:cTn id="21" presetID="6" presetClass="entr" presetSubtype="32" fill="hold" nodeType="afterEffect">
                                  <p:stCondLst>
                                    <p:cond delay="1250"/>
                                  </p:stCondLst>
                                  <p:childTnLst>
                                    <p:set>
                                      <p:cBhvr>
                                        <p:cTn id="22" dur="1" fill="hold">
                                          <p:stCondLst>
                                            <p:cond delay="0"/>
                                          </p:stCondLst>
                                        </p:cTn>
                                        <p:tgtEl>
                                          <p:spTgt spid="116738"/>
                                        </p:tgtEl>
                                        <p:attrNameLst>
                                          <p:attrName>style.visibility</p:attrName>
                                        </p:attrNameLst>
                                      </p:cBhvr>
                                      <p:to>
                                        <p:strVal val="visible"/>
                                      </p:to>
                                    </p:set>
                                    <p:animEffect transition="in" filter="circle(out)">
                                      <p:cBhvr>
                                        <p:cTn id="23" dur="2000"/>
                                        <p:tgtEl>
                                          <p:spTgt spid="116738"/>
                                        </p:tgtEl>
                                      </p:cBhvr>
                                    </p:animEffect>
                                  </p:childTnLst>
                                </p:cTn>
                              </p:par>
                            </p:childTnLst>
                          </p:cTn>
                        </p:par>
                        <p:par>
                          <p:cTn id="24" fill="hold" nodeType="afterGroup">
                            <p:stCondLst>
                              <p:cond delay="7000"/>
                            </p:stCondLst>
                            <p:childTnLst>
                              <p:par>
                                <p:cTn id="25" presetID="21" presetClass="entr" presetSubtype="8" fill="hold" nodeType="afterEffect">
                                  <p:stCondLst>
                                    <p:cond delay="125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69068" y="609600"/>
            <a:ext cx="2416088" cy="523220"/>
          </a:xfrm>
          <a:prstGeom prst="rect">
            <a:avLst/>
          </a:prstGeom>
          <a:solidFill>
            <a:srgbClr val="92D050"/>
          </a:solidFill>
          <a:scene3d>
            <a:camera prst="orthographicFront"/>
            <a:lightRig rig="threePt" dir="t"/>
          </a:scene3d>
          <a:sp3d>
            <a:bevelT prst="angle"/>
          </a:sp3d>
        </p:spPr>
        <p:txBody>
          <a:bodyPr>
            <a:spAutoFit/>
          </a:bodyPr>
          <a:lstStyle/>
          <a:p>
            <a:pPr algn="just">
              <a:defRPr/>
            </a:pPr>
            <a:r>
              <a:rPr lang="en-US" sz="2800" dirty="0">
                <a:latin typeface="+mj-lt"/>
                <a:cs typeface="Times New Roman" pitchFamily="18" charset="0"/>
              </a:rPr>
              <a:t>- </a:t>
            </a:r>
            <a:r>
              <a:rPr lang="en-US" sz="2800" dirty="0" err="1">
                <a:latin typeface="+mj-lt"/>
              </a:rPr>
              <a:t>Phương</a:t>
            </a:r>
            <a:r>
              <a:rPr lang="en-US" sz="2800" dirty="0">
                <a:latin typeface="+mj-lt"/>
              </a:rPr>
              <a:t> </a:t>
            </a:r>
            <a:r>
              <a:rPr lang="en-US" sz="2800" dirty="0" err="1">
                <a:latin typeface="+mj-lt"/>
              </a:rPr>
              <a:t>pháp</a:t>
            </a:r>
            <a:endParaRPr lang="en-US" sz="2800" dirty="0">
              <a:latin typeface="+mj-lt"/>
              <a:cs typeface="Times New Roman" pitchFamily="18" charset="0"/>
            </a:endParaRPr>
          </a:p>
        </p:txBody>
      </p:sp>
      <p:sp>
        <p:nvSpPr>
          <p:cNvPr id="2" name="Rectangle 1"/>
          <p:cNvSpPr/>
          <p:nvPr/>
        </p:nvSpPr>
        <p:spPr>
          <a:xfrm>
            <a:off x="769068" y="1255693"/>
            <a:ext cx="7467600"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hợp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rèn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luyện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chế</a:t>
            </a:r>
            <a:endParaRPr lang="en-US" sz="2800" dirty="0">
              <a:latin typeface="Times New Roman" pitchFamily="18" charset="0"/>
              <a:cs typeface="Times New Roman" pitchFamily="18" charset="0"/>
            </a:endParaRPr>
          </a:p>
        </p:txBody>
      </p:sp>
      <p:sp>
        <p:nvSpPr>
          <p:cNvPr id="3" name="Rectangle 2"/>
          <p:cNvSpPr/>
          <p:nvPr/>
        </p:nvSpPr>
        <p:spPr>
          <a:xfrm>
            <a:off x="754932" y="1858534"/>
            <a:ext cx="7474668"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đầu</a:t>
            </a:r>
            <a:endParaRPr lang="en-US" sz="2800" dirty="0">
              <a:latin typeface="Times New Roman" pitchFamily="18" charset="0"/>
              <a:cs typeface="Times New Roman" pitchFamily="18" charset="0"/>
            </a:endParaRPr>
          </a:p>
        </p:txBody>
      </p:sp>
      <p:sp>
        <p:nvSpPr>
          <p:cNvPr id="6" name="Rectangle 5"/>
          <p:cNvSpPr/>
          <p:nvPr/>
        </p:nvSpPr>
        <p:spPr>
          <a:xfrm>
            <a:off x="3352800" y="2477631"/>
            <a:ext cx="5029200" cy="2246769"/>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các đồng chí bộ trưởng, thứ trưởng và cán bộ lãnh đạo phải luôn luôn gương mẫu về mọi mặt, phải nêu gương sáng về đạo đức cách mạng</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t.14, tr.223</a:t>
            </a:r>
            <a:endParaRPr lang="en-US" sz="2800" i="1" dirty="0">
              <a:latin typeface="Times New Roman" pitchFamily="18" charset="0"/>
              <a:cs typeface="Times New Roman" pitchFamily="18" charset="0"/>
            </a:endParaRPr>
          </a:p>
        </p:txBody>
      </p:sp>
      <p:sp>
        <p:nvSpPr>
          <p:cNvPr id="7" name="Rectangle 6"/>
          <p:cNvSpPr/>
          <p:nvPr/>
        </p:nvSpPr>
        <p:spPr>
          <a:xfrm>
            <a:off x="678732" y="4864894"/>
            <a:ext cx="7703268" cy="1231106"/>
          </a:xfrm>
          <a:prstGeom prst="rect">
            <a:avLst/>
          </a:prstGeom>
          <a:solidFill>
            <a:schemeClr val="accent5">
              <a:lumMod val="40000"/>
              <a:lumOff val="60000"/>
            </a:schemeClr>
          </a:solidFill>
          <a:scene3d>
            <a:camera prst="orthographicFront"/>
            <a:lightRig rig="threePt" dir="t"/>
          </a:scene3d>
          <a:sp3d>
            <a:bevelT w="101600" prst="riblet"/>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Lấy gương người tốt, việc tốt có thật trong nhân dân và cán bộ, đảng viên ta mà giáo dục lẫn nhau</a:t>
            </a:r>
            <a:r>
              <a:rPr lang="en-US" sz="27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t.15, tr.669</a:t>
            </a:r>
            <a:endParaRPr lang="en-US" sz="2700" i="1" dirty="0">
              <a:latin typeface="Times New Roman" pitchFamily="18" charset="0"/>
              <a:cs typeface="Times New Roman" pitchFamily="18" charset="0"/>
            </a:endParaRPr>
          </a:p>
        </p:txBody>
      </p:sp>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32569"/>
            <a:ext cx="2590800" cy="1762125"/>
          </a:xfrm>
          <a:prstGeom prst="rect">
            <a:avLst/>
          </a:prstGeom>
          <a:noFill/>
          <a:ln>
            <a:noFill/>
          </a:ln>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423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nodeType="afterGroup">
                            <p:stCondLst>
                              <p:cond delay="750"/>
                            </p:stCondLst>
                            <p:childTnLst>
                              <p:par>
                                <p:cTn id="9" presetID="6" presetClass="entr" presetSubtype="16" fill="hold" nodeType="afterEffect">
                                  <p:stCondLst>
                                    <p:cond delay="1250"/>
                                  </p:stCondLst>
                                  <p:childTnLst>
                                    <p:set>
                                      <p:cBhvr>
                                        <p:cTn id="10" dur="1" fill="hold">
                                          <p:stCondLst>
                                            <p:cond delay="0"/>
                                          </p:stCondLst>
                                        </p:cTn>
                                        <p:tgtEl>
                                          <p:spTgt spid="117762"/>
                                        </p:tgtEl>
                                        <p:attrNameLst>
                                          <p:attrName>style.visibility</p:attrName>
                                        </p:attrNameLst>
                                      </p:cBhvr>
                                      <p:to>
                                        <p:strVal val="visible"/>
                                      </p:to>
                                    </p:set>
                                    <p:animEffect transition="in" filter="circle(in)">
                                      <p:cBhvr>
                                        <p:cTn id="11" dur="2000"/>
                                        <p:tgtEl>
                                          <p:spTgt spid="117762"/>
                                        </p:tgtEl>
                                      </p:cBhvr>
                                    </p:animEffect>
                                  </p:childTnLst>
                                </p:cTn>
                              </p:par>
                            </p:childTnLst>
                          </p:cTn>
                        </p:par>
                        <p:par>
                          <p:cTn id="12" fill="hold" nodeType="afterGroup">
                            <p:stCondLst>
                              <p:cond delay="4000"/>
                            </p:stCondLst>
                            <p:childTnLst>
                              <p:par>
                                <p:cTn id="13" presetID="21" presetClass="entr" presetSubtype="4" fill="hold" nodeType="afterEffect">
                                  <p:stCondLst>
                                    <p:cond delay="1250"/>
                                  </p:stCondLst>
                                  <p:childTnLst>
                                    <p:set>
                                      <p:cBhvr>
                                        <p:cTn id="14" dur="1" fill="hold">
                                          <p:stCondLst>
                                            <p:cond delay="0"/>
                                          </p:stCondLst>
                                        </p:cTn>
                                        <p:tgtEl>
                                          <p:spTgt spid="6"/>
                                        </p:tgtEl>
                                        <p:attrNameLst>
                                          <p:attrName>style.visibility</p:attrName>
                                        </p:attrNameLst>
                                      </p:cBhvr>
                                      <p:to>
                                        <p:strVal val="visible"/>
                                      </p:to>
                                    </p:set>
                                    <p:animEffect transition="in" filter="wheel(4)">
                                      <p:cBhvr>
                                        <p:cTn id="15" dur="2000"/>
                                        <p:tgtEl>
                                          <p:spTgt spid="6"/>
                                        </p:tgtEl>
                                      </p:cBhvr>
                                    </p:animEffect>
                                  </p:childTnLst>
                                </p:cTn>
                              </p:par>
                            </p:childTnLst>
                          </p:cTn>
                        </p:par>
                        <p:par>
                          <p:cTn id="16" fill="hold" nodeType="afterGroup">
                            <p:stCondLst>
                              <p:cond delay="7250"/>
                            </p:stCondLst>
                            <p:childTnLst>
                              <p:par>
                                <p:cTn id="17" presetID="42" presetClass="entr" presetSubtype="0" fill="hold" nodeType="after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750"/>
                                        <p:tgtEl>
                                          <p:spTgt spid="7"/>
                                        </p:tgtEl>
                                      </p:cBhvr>
                                    </p:animEffect>
                                    <p:anim calcmode="lin" valueType="num">
                                      <p:cBhvr>
                                        <p:cTn id="20" dur="1750" fill="hold"/>
                                        <p:tgtEl>
                                          <p:spTgt spid="7"/>
                                        </p:tgtEl>
                                        <p:attrNameLst>
                                          <p:attrName>ppt_x</p:attrName>
                                        </p:attrNameLst>
                                      </p:cBhvr>
                                      <p:tavLst>
                                        <p:tav tm="0">
                                          <p:val>
                                            <p:strVal val="#ppt_x"/>
                                          </p:val>
                                        </p:tav>
                                        <p:tav tm="100000">
                                          <p:val>
                                            <p:strVal val="#ppt_x"/>
                                          </p:val>
                                        </p:tav>
                                      </p:tavLst>
                                    </p:anim>
                                    <p:anim calcmode="lin" valueType="num">
                                      <p:cBhvr>
                                        <p:cTn id="21" dur="1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772180"/>
            <a:ext cx="7467600"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rèn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luyện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3" name="Rectangle 2"/>
          <p:cNvSpPr/>
          <p:nvPr/>
        </p:nvSpPr>
        <p:spPr>
          <a:xfrm>
            <a:off x="934728" y="1457980"/>
            <a:ext cx="7447272"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đầu</a:t>
            </a:r>
            <a:endParaRPr lang="en-US" sz="2800" dirty="0">
              <a:latin typeface="Times New Roman" pitchFamily="18" charset="0"/>
              <a:cs typeface="Times New Roman" pitchFamily="18" charset="0"/>
            </a:endParaRPr>
          </a:p>
        </p:txBody>
      </p:sp>
      <p:sp>
        <p:nvSpPr>
          <p:cNvPr id="4" name="Rectangle 3"/>
          <p:cNvSpPr/>
          <p:nvPr/>
        </p:nvSpPr>
        <p:spPr>
          <a:xfrm>
            <a:off x="923842" y="2143780"/>
            <a:ext cx="7458157"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trọng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dựng</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7" name="Rectangle 2"/>
          <p:cNvSpPr>
            <a:spLocks noChangeArrowheads="1"/>
          </p:cNvSpPr>
          <p:nvPr/>
        </p:nvSpPr>
        <p:spPr bwMode="auto">
          <a:xfrm>
            <a:off x="4419600" y="2895600"/>
            <a:ext cx="3962400" cy="3108543"/>
          </a:xfrm>
          <a:prstGeom prst="rect">
            <a:avLst/>
          </a:prstGeom>
          <a:solidFill>
            <a:srgbClr val="FFFF99"/>
          </a:solidFill>
          <a:ln w="9525">
            <a:noFill/>
            <a:miter lim="800000"/>
            <a:headEnd/>
            <a:tailEnd/>
          </a:ln>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ảnh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hưởng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sẽ</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ảnh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hưởng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tốt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 HCM, t.10, tr. 344</a:t>
            </a:r>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2895600"/>
            <a:ext cx="3543300" cy="3032343"/>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491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750"/>
                                        <p:tgtEl>
                                          <p:spTgt spid="4"/>
                                        </p:tgtEl>
                                      </p:cBhvr>
                                    </p:animEffect>
                                  </p:childTnLst>
                                </p:cTn>
                              </p:par>
                            </p:childTnLst>
                          </p:cTn>
                        </p:par>
                        <p:par>
                          <p:cTn id="8" fill="hold" nodeType="afterGroup">
                            <p:stCondLst>
                              <p:cond delay="750"/>
                            </p:stCondLst>
                            <p:childTnLst>
                              <p:par>
                                <p:cTn id="9" presetID="6" presetClass="entr" presetSubtype="16" fill="hold" nodeType="afterEffect">
                                  <p:stCondLst>
                                    <p:cond delay="1000"/>
                                  </p:stCondLst>
                                  <p:childTnLst>
                                    <p:set>
                                      <p:cBhvr>
                                        <p:cTn id="10" dur="1" fill="hold">
                                          <p:stCondLst>
                                            <p:cond delay="0"/>
                                          </p:stCondLst>
                                        </p:cTn>
                                        <p:tgtEl>
                                          <p:spTgt spid="118786"/>
                                        </p:tgtEl>
                                        <p:attrNameLst>
                                          <p:attrName>style.visibility</p:attrName>
                                        </p:attrNameLst>
                                      </p:cBhvr>
                                      <p:to>
                                        <p:strVal val="visible"/>
                                      </p:to>
                                    </p:set>
                                    <p:animEffect transition="in" filter="circle(in)">
                                      <p:cBhvr>
                                        <p:cTn id="11" dur="2000"/>
                                        <p:tgtEl>
                                          <p:spTgt spid="118786"/>
                                        </p:tgtEl>
                                      </p:cBhvr>
                                    </p:animEffect>
                                  </p:childTnLst>
                                </p:cTn>
                              </p:par>
                            </p:childTnLst>
                          </p:cTn>
                        </p:par>
                        <p:par>
                          <p:cTn id="12" fill="hold" nodeType="afterGroup">
                            <p:stCondLst>
                              <p:cond delay="3750"/>
                            </p:stCondLst>
                            <p:childTnLst>
                              <p:par>
                                <p:cTn id="13" presetID="12" presetClass="entr" presetSubtype="4" fill="hold"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slide(fromBottom)">
                                      <p:cBhvr>
                                        <p:cTn id="15"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2257" y="609600"/>
            <a:ext cx="7705943"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Kết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hợp</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rèn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luyện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với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xây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dựng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cơ</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chế</a:t>
            </a:r>
            <a:endParaRPr lang="en-US" sz="2700" dirty="0">
              <a:latin typeface="Times New Roman" pitchFamily="18" charset="0"/>
              <a:cs typeface="Times New Roman" pitchFamily="18" charset="0"/>
            </a:endParaRPr>
          </a:p>
        </p:txBody>
      </p:sp>
      <p:sp>
        <p:nvSpPr>
          <p:cNvPr id="3" name="Rectangle 2"/>
          <p:cNvSpPr/>
          <p:nvPr/>
        </p:nvSpPr>
        <p:spPr>
          <a:xfrm>
            <a:off x="773233" y="1222414"/>
            <a:ext cx="7684967" cy="523220"/>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gương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nhất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đầu</a:t>
            </a:r>
            <a:endParaRPr lang="en-US" sz="2700" dirty="0">
              <a:latin typeface="Times New Roman" pitchFamily="18" charset="0"/>
              <a:cs typeface="Times New Roman" pitchFamily="18" charset="0"/>
            </a:endParaRPr>
          </a:p>
        </p:txBody>
      </p:sp>
      <p:sp>
        <p:nvSpPr>
          <p:cNvPr id="4" name="Rectangle 3"/>
          <p:cNvSpPr/>
          <p:nvPr/>
        </p:nvSpPr>
        <p:spPr>
          <a:xfrm>
            <a:off x="762000" y="1832014"/>
            <a:ext cx="7696199" cy="507831"/>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dục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trọng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tâm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xây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dựng</a:t>
            </a: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người</a:t>
            </a:r>
            <a:endParaRPr lang="en-US" sz="2700" dirty="0">
              <a:latin typeface="Times New Roman" pitchFamily="18" charset="0"/>
              <a:cs typeface="Times New Roman" pitchFamily="18" charset="0"/>
            </a:endParaRPr>
          </a:p>
        </p:txBody>
      </p:sp>
      <p:sp>
        <p:nvSpPr>
          <p:cNvPr id="5" name="Rectangle 4"/>
          <p:cNvSpPr/>
          <p:nvPr/>
        </p:nvSpPr>
        <p:spPr>
          <a:xfrm>
            <a:off x="752257" y="2441614"/>
            <a:ext cx="7705943" cy="954107"/>
          </a:xfrm>
          <a:prstGeom prst="rect">
            <a:avLst/>
          </a:prstGeom>
          <a:solidFill>
            <a:schemeClr val="accent6">
              <a:lumMod val="40000"/>
              <a:lumOff val="60000"/>
            </a:schemeClr>
          </a:solidFill>
          <a:scene3d>
            <a:camera prst="orthographicFront"/>
            <a:lightRig rig="threePt" dir="t"/>
          </a:scene3d>
          <a:sp3d>
            <a:bevelT w="114300" prst="artDeco"/>
          </a:sp3d>
        </p:spPr>
        <p:txBody>
          <a:bodyPr>
            <a:spAutoFit/>
          </a:bodyPr>
          <a:lstStyle/>
          <a:p>
            <a:pPr algn="just">
              <a:defRPr/>
            </a:pP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huy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vai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trò</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tổ</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đoàn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thể</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phong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trào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r>
              <a:rPr lang="en-US" sz="2700" dirty="0">
                <a:latin typeface="Times New Roman" pitchFamily="18" charset="0"/>
                <a:cs typeface="Times New Roman" pitchFamily="18" charset="0"/>
              </a:rPr>
              <a:t> </a:t>
            </a:r>
          </a:p>
        </p:txBody>
      </p:sp>
      <p:sp>
        <p:nvSpPr>
          <p:cNvPr id="7" name="Rectangle 6"/>
          <p:cNvSpPr/>
          <p:nvPr/>
        </p:nvSpPr>
        <p:spPr>
          <a:xfrm>
            <a:off x="773233" y="5337214"/>
            <a:ext cx="7645053" cy="954107"/>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dựa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vào</a:t>
            </a:r>
            <a:r>
              <a:rPr lang="en-US" sz="2700" dirty="0">
                <a:latin typeface="Times New Roman" pitchFamily="18" charset="0"/>
                <a:cs typeface="Times New Roman" pitchFamily="18" charset="0"/>
              </a:rPr>
              <a:t> ý </a:t>
            </a:r>
            <a:r>
              <a:rPr lang="en-US" sz="2700" dirty="0" err="1">
                <a:latin typeface="Times New Roman" pitchFamily="18" charset="0"/>
                <a:cs typeface="Times New Roman" pitchFamily="18" charset="0"/>
              </a:rPr>
              <a:t>kiến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chúng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sửa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chữa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bộ</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tổ</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ta”</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a:t>
            </a:r>
            <a:r>
              <a:rPr lang="x-none" sz="2000" i="1">
                <a:latin typeface="Times New Roman" pitchFamily="18" charset="0"/>
                <a:cs typeface="Times New Roman" pitchFamily="18" charset="0"/>
              </a:rPr>
              <a:t>HCM, 2011, t.5, tr.338</a:t>
            </a:r>
            <a:endParaRPr lang="en-US" sz="2800" i="1" dirty="0">
              <a:latin typeface="Times New Roman" pitchFamily="18" charset="0"/>
              <a:cs typeface="Times New Roman" pitchFamily="18" charset="0"/>
            </a:endParaRPr>
          </a:p>
        </p:txBody>
      </p:sp>
      <p:sp>
        <p:nvSpPr>
          <p:cNvPr id="9" name="Rectangle 8"/>
          <p:cNvSpPr/>
          <p:nvPr/>
        </p:nvSpPr>
        <p:spPr>
          <a:xfrm>
            <a:off x="3810000" y="3508414"/>
            <a:ext cx="4608286" cy="1754326"/>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US" sz="2700" spc="-30" dirty="0">
                <a:latin typeface="Times New Roman" pitchFamily="18" charset="0"/>
                <a:cs typeface="Times New Roman" pitchFamily="18" charset="0"/>
              </a:rPr>
              <a:t>“</a:t>
            </a:r>
            <a:r>
              <a:rPr lang="vi-VN" sz="2700" spc="-30" dirty="0">
                <a:latin typeface="Times New Roman" pitchFamily="18" charset="0"/>
                <a:cs typeface="Times New Roman" pitchFamily="18" charset="0"/>
              </a:rPr>
              <a:t>Thi đua là yêu nước, yêu nước thì phải thi đua. Và những người thi đua là những người yêu nước nhất</a:t>
            </a:r>
            <a:r>
              <a:rPr lang="en-US" sz="2700" spc="-30" dirty="0">
                <a:latin typeface="Times New Roman" pitchFamily="18" charset="0"/>
                <a:cs typeface="Times New Roman" pitchFamily="18" charset="0"/>
              </a:rPr>
              <a:t>” </a:t>
            </a:r>
            <a:r>
              <a:rPr lang="en-US" sz="2000" i="1" spc="-30" dirty="0">
                <a:latin typeface="Times New Roman" pitchFamily="18" charset="0"/>
                <a:cs typeface="Times New Roman" pitchFamily="18" charset="0"/>
              </a:rPr>
              <a:t>- HCM, 2011 t.7, tr.407</a:t>
            </a:r>
            <a:endParaRPr lang="en-US" sz="2800" i="1" spc="-30" dirty="0">
              <a:latin typeface="Times New Roman" pitchFamily="18" charset="0"/>
              <a:cs typeface="Times New Roman" pitchFamily="18" charset="0"/>
            </a:endParaRPr>
          </a:p>
        </p:txBody>
      </p:sp>
      <p:pic>
        <p:nvPicPr>
          <p:cNvPr id="7784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3505200"/>
            <a:ext cx="2657475" cy="1724025"/>
          </a:xfrm>
          <a:prstGeom prst="rect">
            <a:avLst/>
          </a:prstGeom>
          <a:noFill/>
          <a:ln>
            <a:noFill/>
          </a:ln>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028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par>
                          <p:cTn id="8" fill="hold" nodeType="afterGroup">
                            <p:stCondLst>
                              <p:cond delay="1000"/>
                            </p:stCondLst>
                            <p:childTnLst>
                              <p:par>
                                <p:cTn id="9" presetID="6" presetClass="entr" presetSubtype="16" fill="hold" nodeType="afterEffect">
                                  <p:stCondLst>
                                    <p:cond delay="1000"/>
                                  </p:stCondLst>
                                  <p:childTnLst>
                                    <p:set>
                                      <p:cBhvr>
                                        <p:cTn id="10" dur="1" fill="hold">
                                          <p:stCondLst>
                                            <p:cond delay="0"/>
                                          </p:stCondLst>
                                        </p:cTn>
                                        <p:tgtEl>
                                          <p:spTgt spid="77842"/>
                                        </p:tgtEl>
                                        <p:attrNameLst>
                                          <p:attrName>style.visibility</p:attrName>
                                        </p:attrNameLst>
                                      </p:cBhvr>
                                      <p:to>
                                        <p:strVal val="visible"/>
                                      </p:to>
                                    </p:set>
                                    <p:animEffect transition="in" filter="circle(in)">
                                      <p:cBhvr>
                                        <p:cTn id="11" dur="2000"/>
                                        <p:tgtEl>
                                          <p:spTgt spid="77842"/>
                                        </p:tgtEl>
                                      </p:cBhvr>
                                    </p:animEffect>
                                  </p:childTnLst>
                                </p:cTn>
                              </p:par>
                            </p:childTnLst>
                          </p:cTn>
                        </p:par>
                        <p:par>
                          <p:cTn id="12" fill="hold" nodeType="afterGroup">
                            <p:stCondLst>
                              <p:cond delay="4000"/>
                            </p:stCondLst>
                            <p:childTnLst>
                              <p:par>
                                <p:cTn id="13" presetID="21" presetClass="entr" presetSubtype="8" fill="hold"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wheel(8)">
                                      <p:cBhvr>
                                        <p:cTn id="15" dur="2000"/>
                                        <p:tgtEl>
                                          <p:spTgt spid="9"/>
                                        </p:tgtEl>
                                      </p:cBhvr>
                                    </p:animEffect>
                                  </p:childTnLst>
                                </p:cTn>
                              </p:par>
                            </p:childTnLst>
                          </p:cTn>
                        </p:par>
                        <p:par>
                          <p:cTn id="16" fill="hold" nodeType="afterGroup">
                            <p:stCondLst>
                              <p:cond delay="7000"/>
                            </p:stCondLst>
                            <p:childTnLst>
                              <p:par>
                                <p:cTn id="17" presetID="42" presetClass="entr" presetSubtype="0" fill="hold" nodeType="afterEffect">
                                  <p:stCondLst>
                                    <p:cond delay="2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500"/>
                                        <p:tgtEl>
                                          <p:spTgt spid="7"/>
                                        </p:tgtEl>
                                      </p:cBhvr>
                                    </p:animEffect>
                                    <p:anim calcmode="lin" valueType="num">
                                      <p:cBhvr>
                                        <p:cTn id="20" dur="1500" fill="hold"/>
                                        <p:tgtEl>
                                          <p:spTgt spid="7"/>
                                        </p:tgtEl>
                                        <p:attrNameLst>
                                          <p:attrName>ppt_x</p:attrName>
                                        </p:attrNameLst>
                                      </p:cBhvr>
                                      <p:tavLst>
                                        <p:tav tm="0">
                                          <p:val>
                                            <p:strVal val="#ppt_x"/>
                                          </p:val>
                                        </p:tav>
                                        <p:tav tm="100000">
                                          <p:val>
                                            <p:strVal val="#ppt_x"/>
                                          </p:val>
                                        </p:tav>
                                      </p:tavLst>
                                    </p:anim>
                                    <p:anim calcmode="lin" valueType="num">
                                      <p:cBhvr>
                                        <p:cTn id="21"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09600"/>
            <a:ext cx="7848600" cy="800219"/>
          </a:xfrm>
          <a:prstGeom prst="rect">
            <a:avLst/>
          </a:prstGeom>
          <a:solidFill>
            <a:schemeClr val="accent6">
              <a:lumMod val="40000"/>
              <a:lumOff val="60000"/>
            </a:schemeClr>
          </a:solidFill>
          <a:scene3d>
            <a:camera prst="orthographicFront"/>
            <a:lightRig rig="threePt" dir="t"/>
          </a:scene3d>
          <a:sp3d>
            <a:bevelT w="165100" prst="coolSlant"/>
          </a:sp3d>
        </p:spPr>
        <p:txBody>
          <a:bodyPr>
            <a:spAutoFit/>
          </a:bodyPr>
          <a:lstStyle/>
          <a:p>
            <a:pPr algn="ctr">
              <a:defRPr/>
            </a:pPr>
            <a:r>
              <a:rPr lang="en-US" sz="2300" b="1" dirty="0">
                <a:latin typeface="Times New Roman" pitchFamily="18" charset="0"/>
                <a:cs typeface="Times New Roman" pitchFamily="18" charset="0"/>
              </a:rPr>
              <a:t>IV. XÂY DỰNG VĂN HÓA, ĐẠO ĐỨC, CON NGƯỜI </a:t>
            </a:r>
          </a:p>
          <a:p>
            <a:pPr algn="ctr">
              <a:defRPr/>
            </a:pPr>
            <a:r>
              <a:rPr lang="en-US" sz="2300" b="1" dirty="0">
                <a:latin typeface="Times New Roman" pitchFamily="18" charset="0"/>
                <a:cs typeface="Times New Roman" pitchFamily="18" charset="0"/>
              </a:rPr>
              <a:t>VIỆT NAM HIỆN NAY THEO TƯ TƯỞNG HỒ CHÍ MINH</a:t>
            </a:r>
            <a:endParaRPr lang="en-US" sz="2300" dirty="0">
              <a:latin typeface="Times New Roman" pitchFamily="18" charset="0"/>
              <a:cs typeface="Times New Roman" pitchFamily="18" charset="0"/>
            </a:endParaRPr>
          </a:p>
        </p:txBody>
      </p:sp>
      <p:sp>
        <p:nvSpPr>
          <p:cNvPr id="5" name="Rectangle 4"/>
          <p:cNvSpPr/>
          <p:nvPr/>
        </p:nvSpPr>
        <p:spPr>
          <a:xfrm>
            <a:off x="595086" y="1524000"/>
            <a:ext cx="7863114" cy="523220"/>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Xây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dựng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triển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hóa</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79881" name="Rectangle 2"/>
          <p:cNvSpPr>
            <a:spLocks noChangeArrowheads="1"/>
          </p:cNvSpPr>
          <p:nvPr/>
        </p:nvSpPr>
        <p:spPr bwMode="auto">
          <a:xfrm>
            <a:off x="769256" y="2971800"/>
            <a:ext cx="4488544" cy="3016210"/>
          </a:xfrm>
          <a:prstGeom prst="rect">
            <a:avLst/>
          </a:prstGeom>
          <a:solidFill>
            <a:schemeClr val="accent5">
              <a:lumMod val="40000"/>
              <a:lumOff val="60000"/>
            </a:schemeClr>
          </a:solidFill>
          <a:ln>
            <a:noFill/>
          </a:ln>
          <a:scene3d>
            <a:camera prst="orthographicFront"/>
            <a:lightRig rig="threePt" dir="t"/>
          </a:scene3d>
          <a:sp3d>
            <a:bevelT prst="relaxedInset"/>
          </a:sp3d>
        </p:spPr>
        <p:txBody>
          <a:bodyPr>
            <a:spAutoFit/>
          </a:bodyPr>
          <a:lstStyle/>
          <a:p>
            <a:pPr algn="just">
              <a:defRPr/>
            </a:pPr>
            <a:r>
              <a:rPr lang="en-US" sz="2700" dirty="0" err="1">
                <a:latin typeface="Times New Roman" pitchFamily="18" charset="0"/>
                <a:cs typeface="Times New Roman" pitchFamily="18" charset="0"/>
              </a:rPr>
              <a:t>Văn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hóa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tảng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thần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hội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vừa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mục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tiêu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vừa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lực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thúc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đẩy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sự</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triển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kinh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tế</a:t>
            </a:r>
            <a:r>
              <a:rPr lang="en-US" sz="2700" dirty="0">
                <a:latin typeface="Times New Roman" pitchFamily="18" charset="0"/>
                <a:cs typeface="Times New Roman" pitchFamily="18" charset="0"/>
              </a:rPr>
              <a:t> - </a:t>
            </a:r>
            <a:r>
              <a:rPr lang="en-US" sz="2700" dirty="0" err="1">
                <a:latin typeface="Times New Roman" pitchFamily="18" charset="0"/>
                <a:cs typeface="Times New Roman" pitchFamily="18" charset="0"/>
              </a:rPr>
              <a:t>xã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hội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văn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hóa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chúng</a:t>
            </a:r>
            <a:r>
              <a:rPr lang="en-US" sz="2700" dirty="0">
                <a:latin typeface="Times New Roman" pitchFamily="18" charset="0"/>
                <a:cs typeface="Times New Roman" pitchFamily="18" charset="0"/>
              </a:rPr>
              <a:t> ta </a:t>
            </a:r>
            <a:r>
              <a:rPr lang="en-US" sz="2700" dirty="0" err="1">
                <a:latin typeface="Times New Roman" pitchFamily="18" charset="0"/>
                <a:cs typeface="Times New Roman" pitchFamily="18" charset="0"/>
              </a:rPr>
              <a:t>xây</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dựng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văn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hóa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tiến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đậm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bản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sắc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dân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tộc</a:t>
            </a:r>
            <a:r>
              <a:rPr lang="en-US" sz="2700" dirty="0">
                <a:latin typeface="Times New Roman" pitchFamily="18" charset="0"/>
                <a:cs typeface="Times New Roman" pitchFamily="18" charset="0"/>
              </a:rPr>
              <a:t> </a:t>
            </a:r>
            <a:r>
              <a:rPr lang="en-US" sz="2800" dirty="0">
                <a:latin typeface="Times New Roman" pitchFamily="18" charset="0"/>
                <a:cs typeface="Times New Roman" pitchFamily="18" charset="0"/>
              </a:rPr>
              <a:t>(7-1998)</a:t>
            </a:r>
            <a:endParaRPr lang="en-US" sz="2700" dirty="0">
              <a:latin typeface="Times New Roman" pitchFamily="18" charset="0"/>
              <a:cs typeface="Times New Roman" pitchFamily="18" charset="0"/>
            </a:endParaRPr>
          </a:p>
        </p:txBody>
      </p:sp>
      <p:pic>
        <p:nvPicPr>
          <p:cNvPr id="7988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133600"/>
            <a:ext cx="2819400" cy="3874532"/>
          </a:xfrm>
          <a:prstGeom prst="rect">
            <a:avLst/>
          </a:prstGeom>
          <a:solidFill>
            <a:schemeClr val="accent6">
              <a:lumMod val="50000"/>
            </a:schemeClr>
          </a:solidFill>
          <a:ln>
            <a:noFill/>
          </a:ln>
          <a:effectLst/>
          <a:scene3d>
            <a:camera prst="orthographicFront"/>
            <a:lightRig rig="threePt" dir="t"/>
          </a:scene3d>
          <a:sp3d>
            <a:bevelT w="152400" h="50800" prst="softRound"/>
          </a:sp3d>
        </p:spPr>
      </p:pic>
      <p:sp>
        <p:nvSpPr>
          <p:cNvPr id="9" name="Rectangle 1"/>
          <p:cNvSpPr>
            <a:spLocks noChangeArrowheads="1"/>
          </p:cNvSpPr>
          <p:nvPr/>
        </p:nvSpPr>
        <p:spPr bwMode="auto">
          <a:xfrm>
            <a:off x="595086" y="2286000"/>
            <a:ext cx="4891314" cy="430887"/>
          </a:xfrm>
          <a:prstGeom prst="rect">
            <a:avLst/>
          </a:prstGeom>
          <a:solidFill>
            <a:srgbClr val="92D050"/>
          </a:solidFill>
          <a:ln>
            <a:noFill/>
          </a:ln>
          <a:scene3d>
            <a:camera prst="orthographicFront"/>
            <a:lightRig rig="threePt" dir="t"/>
          </a:scene3d>
          <a:sp3d>
            <a:bevelT w="165100" prst="coolSlant"/>
          </a:sp3d>
        </p:spPr>
        <p:txBody>
          <a:bodyPr>
            <a:spAutoFit/>
          </a:bodyPr>
          <a:lstStyle/>
          <a:p>
            <a:pPr algn="just">
              <a:defRPr/>
            </a:pPr>
            <a:r>
              <a:rPr lang="en-US" sz="2200" b="1" i="1" spc="-20" dirty="0"/>
              <a:t>- </a:t>
            </a:r>
            <a:r>
              <a:rPr lang="en-US" sz="2200" b="1" i="1" spc="-20" dirty="0" err="1"/>
              <a:t>Về</a:t>
            </a:r>
            <a:r>
              <a:rPr lang="en-US" sz="2200" b="1" i="1" spc="-20" dirty="0"/>
              <a:t> </a:t>
            </a:r>
            <a:r>
              <a:rPr lang="en-US" sz="2200" b="1" i="1" spc="-20" dirty="0" err="1"/>
              <a:t>xây</a:t>
            </a:r>
            <a:r>
              <a:rPr lang="en-US" sz="2200" b="1" i="1" spc="-20" dirty="0"/>
              <a:t> </a:t>
            </a:r>
            <a:r>
              <a:rPr lang="en-US" sz="2200" b="1" i="1" spc="-20" dirty="0" err="1"/>
              <a:t>dựng</a:t>
            </a:r>
            <a:r>
              <a:rPr lang="en-US" sz="2200" b="1" i="1" spc="-20" dirty="0"/>
              <a:t> </a:t>
            </a:r>
            <a:r>
              <a:rPr lang="en-US" sz="2200" b="1" i="1" spc="-20" dirty="0" err="1"/>
              <a:t>và</a:t>
            </a:r>
            <a:r>
              <a:rPr lang="en-US" sz="2200" b="1" i="1" spc="-20" dirty="0"/>
              <a:t> </a:t>
            </a:r>
            <a:r>
              <a:rPr lang="en-US" sz="2200" b="1" i="1" spc="-20" dirty="0" err="1"/>
              <a:t>phát</a:t>
            </a:r>
            <a:r>
              <a:rPr lang="en-US" sz="2200" b="1" i="1" spc="-20" dirty="0"/>
              <a:t> </a:t>
            </a:r>
            <a:r>
              <a:rPr lang="en-US" sz="2200" b="1" i="1" spc="-20" dirty="0" err="1"/>
              <a:t>triển</a:t>
            </a:r>
            <a:r>
              <a:rPr lang="en-US" sz="2200" b="1" i="1" spc="-20" dirty="0"/>
              <a:t> </a:t>
            </a:r>
            <a:r>
              <a:rPr lang="en-US" sz="2200" b="1" i="1" spc="-20" dirty="0" err="1"/>
              <a:t>văn</a:t>
            </a:r>
            <a:r>
              <a:rPr lang="en-US" sz="2200" b="1" i="1" spc="-20" dirty="0"/>
              <a:t> </a:t>
            </a:r>
            <a:r>
              <a:rPr lang="en-US" sz="2200" b="1" i="1" spc="-20" dirty="0" err="1"/>
              <a:t>hóa</a:t>
            </a:r>
            <a:endParaRPr lang="en-US" sz="2200" b="1" spc="-20" dirty="0"/>
          </a:p>
        </p:txBody>
      </p:sp>
    </p:spTree>
    <p:extLst>
      <p:ext uri="{BB962C8B-B14F-4D97-AF65-F5344CB8AC3E}">
        <p14:creationId xmlns:p14="http://schemas.microsoft.com/office/powerpoint/2010/main" val="3767679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750" fill="hold"/>
                                        <p:tgtEl>
                                          <p:spTgt spid="4"/>
                                        </p:tgtEl>
                                        <p:attrNameLst>
                                          <p:attrName>ppt_x</p:attrName>
                                        </p:attrNameLst>
                                      </p:cBhvr>
                                      <p:tavLst>
                                        <p:tav tm="0">
                                          <p:val>
                                            <p:strVal val="0-#ppt_w/2"/>
                                          </p:val>
                                        </p:tav>
                                        <p:tav tm="100000">
                                          <p:val>
                                            <p:strVal val="#ppt_x"/>
                                          </p:val>
                                        </p:tav>
                                      </p:tavLst>
                                    </p:anim>
                                    <p:anim calcmode="lin" valueType="num">
                                      <p:cBhvr additive="base">
                                        <p:cTn id="8" dur="17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1000"/>
                                        <p:tgtEl>
                                          <p:spTgt spid="9"/>
                                        </p:tgtEl>
                                      </p:cBhvr>
                                    </p:animEffect>
                                  </p:childTnLst>
                                </p:cTn>
                              </p:par>
                            </p:childTnLst>
                          </p:cTn>
                        </p:par>
                        <p:par>
                          <p:cTn id="21" fill="hold" nodeType="afterGroup">
                            <p:stCondLst>
                              <p:cond delay="1000"/>
                            </p:stCondLst>
                            <p:childTnLst>
                              <p:par>
                                <p:cTn id="22" presetID="6" presetClass="entr" presetSubtype="16" fill="hold" nodeType="afterEffect">
                                  <p:stCondLst>
                                    <p:cond delay="1000"/>
                                  </p:stCondLst>
                                  <p:childTnLst>
                                    <p:set>
                                      <p:cBhvr>
                                        <p:cTn id="23" dur="1" fill="hold">
                                          <p:stCondLst>
                                            <p:cond delay="0"/>
                                          </p:stCondLst>
                                        </p:cTn>
                                        <p:tgtEl>
                                          <p:spTgt spid="79884"/>
                                        </p:tgtEl>
                                        <p:attrNameLst>
                                          <p:attrName>style.visibility</p:attrName>
                                        </p:attrNameLst>
                                      </p:cBhvr>
                                      <p:to>
                                        <p:strVal val="visible"/>
                                      </p:to>
                                    </p:set>
                                    <p:animEffect transition="in" filter="circle(in)">
                                      <p:cBhvr>
                                        <p:cTn id="24" dur="2000"/>
                                        <p:tgtEl>
                                          <p:spTgt spid="79884"/>
                                        </p:tgtEl>
                                      </p:cBhvr>
                                    </p:animEffect>
                                  </p:childTnLst>
                                </p:cTn>
                              </p:par>
                            </p:childTnLst>
                          </p:cTn>
                        </p:par>
                        <p:par>
                          <p:cTn id="25" fill="hold" nodeType="afterGroup">
                            <p:stCondLst>
                              <p:cond delay="4000"/>
                            </p:stCondLst>
                            <p:childTnLst>
                              <p:par>
                                <p:cTn id="26" presetID="21" presetClass="entr" presetSubtype="4" fill="hold" nodeType="afterEffect">
                                  <p:stCondLst>
                                    <p:cond delay="1000"/>
                                  </p:stCondLst>
                                  <p:childTnLst>
                                    <p:set>
                                      <p:cBhvr>
                                        <p:cTn id="27" dur="1" fill="hold">
                                          <p:stCondLst>
                                            <p:cond delay="0"/>
                                          </p:stCondLst>
                                        </p:cTn>
                                        <p:tgtEl>
                                          <p:spTgt spid="79881"/>
                                        </p:tgtEl>
                                        <p:attrNameLst>
                                          <p:attrName>style.visibility</p:attrName>
                                        </p:attrNameLst>
                                      </p:cBhvr>
                                      <p:to>
                                        <p:strVal val="visible"/>
                                      </p:to>
                                    </p:set>
                                    <p:animEffect transition="in" filter="wheel(4)">
                                      <p:cBhvr>
                                        <p:cTn id="28" dur="2000"/>
                                        <p:tgtEl>
                                          <p:spTgt spid="79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5086" y="695980"/>
            <a:ext cx="7863114" cy="523220"/>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Xây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dựng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triển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hóa</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79882" name="Rectangle 5"/>
          <p:cNvSpPr>
            <a:spLocks noChangeArrowheads="1"/>
          </p:cNvSpPr>
          <p:nvPr/>
        </p:nvSpPr>
        <p:spPr bwMode="auto">
          <a:xfrm>
            <a:off x="990600" y="1364159"/>
            <a:ext cx="7162800" cy="707886"/>
          </a:xfrm>
          <a:prstGeom prst="rect">
            <a:avLst/>
          </a:prstGeom>
          <a:solidFill>
            <a:schemeClr val="accent6">
              <a:lumMod val="60000"/>
              <a:lumOff val="40000"/>
            </a:schemeClr>
          </a:solidFill>
          <a:ln>
            <a:noFill/>
          </a:ln>
          <a:scene3d>
            <a:camera prst="orthographicFront"/>
            <a:lightRig rig="threePt" dir="t"/>
          </a:scene3d>
          <a:sp3d>
            <a:bevelT prst="relaxedInset"/>
          </a:sp3d>
        </p:spPr>
        <p:txBody>
          <a:bodyPr>
            <a:spAutoFit/>
          </a:bodyPr>
          <a:lstStyle/>
          <a:p>
            <a:pPr algn="ctr">
              <a:defRPr/>
            </a:pPr>
            <a:r>
              <a:rPr lang="en-US" sz="2000" b="1" dirty="0" err="1"/>
              <a:t>Cương</a:t>
            </a:r>
            <a:r>
              <a:rPr lang="en-US" sz="2000" b="1" dirty="0"/>
              <a:t> </a:t>
            </a:r>
            <a:r>
              <a:rPr lang="en-US" sz="2000" b="1" dirty="0" err="1"/>
              <a:t>lĩnh</a:t>
            </a:r>
            <a:r>
              <a:rPr lang="en-US" sz="2000" b="1" dirty="0"/>
              <a:t> </a:t>
            </a:r>
            <a:r>
              <a:rPr lang="en-US" sz="2000" b="1" dirty="0" err="1"/>
              <a:t>xây</a:t>
            </a:r>
            <a:r>
              <a:rPr lang="en-US" sz="2000" b="1" dirty="0"/>
              <a:t> </a:t>
            </a:r>
            <a:r>
              <a:rPr lang="en-US" sz="2000" b="1" dirty="0" err="1"/>
              <a:t>dựng</a:t>
            </a:r>
            <a:r>
              <a:rPr lang="en-US" sz="2000" b="1" dirty="0"/>
              <a:t> </a:t>
            </a:r>
            <a:r>
              <a:rPr lang="en-US" sz="2000" b="1" dirty="0" err="1"/>
              <a:t>đất</a:t>
            </a:r>
            <a:r>
              <a:rPr lang="en-US" sz="2000" b="1" dirty="0"/>
              <a:t> </a:t>
            </a:r>
            <a:r>
              <a:rPr lang="en-US" sz="2000" b="1" dirty="0" err="1"/>
              <a:t>nước</a:t>
            </a:r>
            <a:r>
              <a:rPr lang="en-US" sz="2000" b="1" dirty="0"/>
              <a:t> </a:t>
            </a:r>
            <a:r>
              <a:rPr lang="en-US" sz="2000" b="1" dirty="0" err="1"/>
              <a:t>trong</a:t>
            </a:r>
            <a:r>
              <a:rPr lang="en-US" sz="2000" b="1" dirty="0"/>
              <a:t> </a:t>
            </a:r>
            <a:r>
              <a:rPr lang="en-US" sz="2000" b="1" dirty="0" err="1"/>
              <a:t>thời</a:t>
            </a:r>
            <a:r>
              <a:rPr lang="en-US" sz="2000" b="1" dirty="0"/>
              <a:t> </a:t>
            </a:r>
            <a:r>
              <a:rPr lang="en-US" sz="2000" b="1" dirty="0" err="1"/>
              <a:t>kỳ</a:t>
            </a:r>
            <a:r>
              <a:rPr lang="en-US" sz="2000" b="1" dirty="0"/>
              <a:t> </a:t>
            </a:r>
            <a:r>
              <a:rPr lang="en-US" sz="2000" b="1" dirty="0" err="1"/>
              <a:t>quá</a:t>
            </a:r>
            <a:r>
              <a:rPr lang="en-US" sz="2000" b="1" dirty="0"/>
              <a:t> </a:t>
            </a:r>
            <a:r>
              <a:rPr lang="en-US" sz="2000" b="1" dirty="0" err="1"/>
              <a:t>độ</a:t>
            </a:r>
            <a:r>
              <a:rPr lang="en-US" sz="2000" b="1" dirty="0"/>
              <a:t> </a:t>
            </a:r>
            <a:r>
              <a:rPr lang="en-US" sz="2000" b="1" dirty="0" err="1"/>
              <a:t>lên</a:t>
            </a:r>
            <a:r>
              <a:rPr lang="en-US" sz="2000" b="1" dirty="0"/>
              <a:t> </a:t>
            </a:r>
            <a:r>
              <a:rPr lang="en-US" sz="2000" b="1" dirty="0" err="1"/>
              <a:t>chủ</a:t>
            </a:r>
            <a:r>
              <a:rPr lang="en-US" sz="2000" b="1" dirty="0"/>
              <a:t> </a:t>
            </a:r>
            <a:r>
              <a:rPr lang="en-US" sz="2000" b="1" dirty="0" err="1"/>
              <a:t>nghĩa</a:t>
            </a:r>
            <a:r>
              <a:rPr lang="en-US" sz="2000" b="1" dirty="0"/>
              <a:t> </a:t>
            </a:r>
            <a:r>
              <a:rPr lang="en-US" sz="2000" b="1" dirty="0" err="1"/>
              <a:t>xã</a:t>
            </a:r>
            <a:r>
              <a:rPr lang="en-US" sz="2000" b="1" dirty="0"/>
              <a:t> </a:t>
            </a:r>
            <a:r>
              <a:rPr lang="en-US" sz="2000" b="1" dirty="0" err="1"/>
              <a:t>hội</a:t>
            </a:r>
            <a:r>
              <a:rPr lang="en-US" sz="2000" dirty="0"/>
              <a:t> (</a:t>
            </a:r>
            <a:r>
              <a:rPr lang="en-US" sz="2000" dirty="0" err="1"/>
              <a:t>bổ</a:t>
            </a:r>
            <a:r>
              <a:rPr lang="en-US" sz="2000" dirty="0"/>
              <a:t> sung, </a:t>
            </a:r>
            <a:r>
              <a:rPr lang="en-US" sz="2000" dirty="0" err="1"/>
              <a:t>phát</a:t>
            </a:r>
            <a:r>
              <a:rPr lang="en-US" sz="2000" dirty="0"/>
              <a:t> </a:t>
            </a:r>
            <a:r>
              <a:rPr lang="en-US" sz="2000" dirty="0" err="1"/>
              <a:t>triển</a:t>
            </a:r>
            <a:r>
              <a:rPr lang="en-US" sz="2000" dirty="0"/>
              <a:t> </a:t>
            </a:r>
            <a:r>
              <a:rPr lang="en-US" sz="2000" dirty="0" err="1"/>
              <a:t>năm</a:t>
            </a:r>
            <a:r>
              <a:rPr lang="en-US" sz="2000" dirty="0"/>
              <a:t> 2011) </a:t>
            </a:r>
          </a:p>
        </p:txBody>
      </p:sp>
      <p:sp>
        <p:nvSpPr>
          <p:cNvPr id="79883" name="Rectangle 6"/>
          <p:cNvSpPr>
            <a:spLocks noChangeArrowheads="1"/>
          </p:cNvSpPr>
          <p:nvPr/>
        </p:nvSpPr>
        <p:spPr bwMode="auto">
          <a:xfrm>
            <a:off x="4114800" y="2987457"/>
            <a:ext cx="4038600" cy="3108543"/>
          </a:xfrm>
          <a:prstGeom prst="rect">
            <a:avLst/>
          </a:prstGeom>
          <a:solidFill>
            <a:schemeClr val="accent3">
              <a:lumMod val="40000"/>
              <a:lumOff val="60000"/>
            </a:schemeClr>
          </a:solidFill>
          <a:ln>
            <a:noFill/>
          </a:ln>
          <a:scene3d>
            <a:camera prst="orthographicFront"/>
            <a:lightRig rig="threePt" dir="t"/>
          </a:scene3d>
          <a:sp3d>
            <a:bevelT w="165100" prst="coolSlant"/>
          </a:sp3d>
        </p:spPr>
        <p:txBody>
          <a:bodyPr>
            <a:spAutoFit/>
          </a:bodyPr>
          <a:lstStyle/>
          <a:p>
            <a:pPr algn="just">
              <a:defRPr/>
            </a:pPr>
            <a:r>
              <a:rPr lang="vi-VN" sz="2800" dirty="0">
                <a:latin typeface="Times New Roman" pitchFamily="18" charset="0"/>
                <a:cs typeface="Times New Roman" pitchFamily="18" charset="0"/>
              </a:rPr>
              <a:t>xây dựng nền văn hóa Việt Nam tiên tiến, đậm đà bản sắc dân tộc, phát triển toàn diện, thống nhất trong đa dạng, thấm nhuần sâu sắc tinh thần nhân văn, dân chủ, tiến bộ</a:t>
            </a:r>
            <a:endParaRPr lang="en-US" sz="2800" dirty="0">
              <a:latin typeface="Times New Roman" pitchFamily="18" charset="0"/>
              <a:cs typeface="Times New Roman" pitchFamily="18" charset="0"/>
            </a:endParaRPr>
          </a:p>
        </p:txBody>
      </p:sp>
      <p:pic>
        <p:nvPicPr>
          <p:cNvPr id="1105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47275"/>
            <a:ext cx="2819400" cy="3848725"/>
          </a:xfrm>
          <a:prstGeom prst="rect">
            <a:avLst/>
          </a:prstGeom>
          <a:solidFill>
            <a:schemeClr val="accent6">
              <a:lumMod val="50000"/>
            </a:schemeClr>
          </a:solidFill>
          <a:ln>
            <a:noFill/>
          </a:ln>
          <a:effectLst/>
          <a:scene3d>
            <a:camera prst="orthographicFront"/>
            <a:lightRig rig="threePt" dir="t"/>
          </a:scene3d>
          <a:sp3d>
            <a:bevelT w="139700" prst="cross"/>
          </a:sp3d>
        </p:spPr>
      </p:pic>
    </p:spTree>
    <p:extLst>
      <p:ext uri="{BB962C8B-B14F-4D97-AF65-F5344CB8AC3E}">
        <p14:creationId xmlns:p14="http://schemas.microsoft.com/office/powerpoint/2010/main" val="257193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afterEffect">
                                  <p:stCondLst>
                                    <p:cond delay="0"/>
                                  </p:stCondLst>
                                  <p:childTnLst>
                                    <p:set>
                                      <p:cBhvr>
                                        <p:cTn id="6" dur="1" fill="hold">
                                          <p:stCondLst>
                                            <p:cond delay="0"/>
                                          </p:stCondLst>
                                        </p:cTn>
                                        <p:tgtEl>
                                          <p:spTgt spid="79882"/>
                                        </p:tgtEl>
                                        <p:attrNameLst>
                                          <p:attrName>style.visibility</p:attrName>
                                        </p:attrNameLst>
                                      </p:cBhvr>
                                      <p:to>
                                        <p:strVal val="visible"/>
                                      </p:to>
                                    </p:set>
                                    <p:animEffect transition="in" filter="barn(inVertical)">
                                      <p:cBhvr>
                                        <p:cTn id="7" dur="1250"/>
                                        <p:tgtEl>
                                          <p:spTgt spid="79882"/>
                                        </p:tgtEl>
                                      </p:cBhvr>
                                    </p:animEffect>
                                  </p:childTnLst>
                                </p:cTn>
                              </p:par>
                            </p:childTnLst>
                          </p:cTn>
                        </p:par>
                        <p:par>
                          <p:cTn id="8" fill="hold" nodeType="afterGroup">
                            <p:stCondLst>
                              <p:cond delay="1250"/>
                            </p:stCondLst>
                            <p:childTnLst>
                              <p:par>
                                <p:cTn id="9" presetID="22" presetClass="entr" presetSubtype="2" fill="hold" nodeType="afterEffect">
                                  <p:stCondLst>
                                    <p:cond delay="750"/>
                                  </p:stCondLst>
                                  <p:childTnLst>
                                    <p:set>
                                      <p:cBhvr>
                                        <p:cTn id="10" dur="1" fill="hold">
                                          <p:stCondLst>
                                            <p:cond delay="0"/>
                                          </p:stCondLst>
                                        </p:cTn>
                                        <p:tgtEl>
                                          <p:spTgt spid="79883"/>
                                        </p:tgtEl>
                                        <p:attrNameLst>
                                          <p:attrName>style.visibility</p:attrName>
                                        </p:attrNameLst>
                                      </p:cBhvr>
                                      <p:to>
                                        <p:strVal val="visible"/>
                                      </p:to>
                                    </p:set>
                                    <p:animEffect transition="in" filter="wipe(right)">
                                      <p:cBhvr>
                                        <p:cTn id="11" dur="1500"/>
                                        <p:tgtEl>
                                          <p:spTgt spid="79883"/>
                                        </p:tgtEl>
                                      </p:cBhvr>
                                    </p:animEffect>
                                  </p:childTnLst>
                                </p:cTn>
                              </p:par>
                            </p:childTnLst>
                          </p:cTn>
                        </p:par>
                        <p:par>
                          <p:cTn id="12" fill="hold" nodeType="afterGroup">
                            <p:stCondLst>
                              <p:cond delay="3500"/>
                            </p:stCondLst>
                            <p:childTnLst>
                              <p:par>
                                <p:cTn id="13" presetID="6" presetClass="entr" presetSubtype="16" fill="hold" nodeType="afterEffect">
                                  <p:stCondLst>
                                    <p:cond delay="500"/>
                                  </p:stCondLst>
                                  <p:childTnLst>
                                    <p:set>
                                      <p:cBhvr>
                                        <p:cTn id="14" dur="1" fill="hold">
                                          <p:stCondLst>
                                            <p:cond delay="0"/>
                                          </p:stCondLst>
                                        </p:cTn>
                                        <p:tgtEl>
                                          <p:spTgt spid="110596"/>
                                        </p:tgtEl>
                                        <p:attrNameLst>
                                          <p:attrName>style.visibility</p:attrName>
                                        </p:attrNameLst>
                                      </p:cBhvr>
                                      <p:to>
                                        <p:strVal val="visible"/>
                                      </p:to>
                                    </p:set>
                                    <p:animEffect transition="in" filter="circle(in)">
                                      <p:cBhvr>
                                        <p:cTn id="15" dur="2000"/>
                                        <p:tgtEl>
                                          <p:spTgt spid="110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5086" y="685800"/>
            <a:ext cx="7863114" cy="523220"/>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Xây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dựng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triển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hóa</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sp>
        <p:nvSpPr>
          <p:cNvPr id="80904" name="Rectangle 7"/>
          <p:cNvSpPr>
            <a:spLocks noChangeArrowheads="1"/>
          </p:cNvSpPr>
          <p:nvPr/>
        </p:nvSpPr>
        <p:spPr bwMode="auto">
          <a:xfrm>
            <a:off x="685800" y="2849701"/>
            <a:ext cx="2209800" cy="3170099"/>
          </a:xfrm>
          <a:prstGeom prst="rect">
            <a:avLst/>
          </a:prstGeom>
          <a:solidFill>
            <a:schemeClr val="accent6">
              <a:lumMod val="60000"/>
              <a:lumOff val="40000"/>
            </a:schemeClr>
          </a:solidFill>
          <a:ln>
            <a:noFill/>
          </a:ln>
          <a:scene3d>
            <a:camera prst="orthographicFront"/>
            <a:lightRig rig="threePt" dir="t"/>
          </a:scene3d>
          <a:sp3d>
            <a:bevelT prst="relaxedInset"/>
          </a:sp3d>
        </p:spPr>
        <p:txBody>
          <a:bodyPr>
            <a:spAutoFit/>
          </a:bodyPr>
          <a:lstStyle/>
          <a:p>
            <a:pPr algn="ctr">
              <a:defRPr/>
            </a:pPr>
            <a:r>
              <a:rPr lang="en-US" sz="2000" dirty="0" err="1"/>
              <a:t>Hội</a:t>
            </a:r>
            <a:r>
              <a:rPr lang="en-US" sz="2000" dirty="0"/>
              <a:t> </a:t>
            </a:r>
            <a:r>
              <a:rPr lang="en-US" sz="2000" dirty="0" err="1"/>
              <a:t>nghị</a:t>
            </a:r>
            <a:r>
              <a:rPr lang="en-US" sz="2000" dirty="0"/>
              <a:t> </a:t>
            </a:r>
            <a:r>
              <a:rPr lang="en-US" sz="2000" dirty="0" err="1"/>
              <a:t>lần</a:t>
            </a:r>
            <a:r>
              <a:rPr lang="en-US" sz="2000" dirty="0"/>
              <a:t> </a:t>
            </a:r>
            <a:r>
              <a:rPr lang="en-US" sz="2000" dirty="0" err="1"/>
              <a:t>thứ</a:t>
            </a:r>
            <a:r>
              <a:rPr lang="en-US" sz="2000" dirty="0"/>
              <a:t> 5 BCHTW </a:t>
            </a:r>
            <a:r>
              <a:rPr lang="en-US" sz="2000" dirty="0" err="1"/>
              <a:t>khóa</a:t>
            </a:r>
            <a:r>
              <a:rPr lang="en-US" sz="2000" dirty="0"/>
              <a:t> VIII (7-1998) </a:t>
            </a:r>
            <a:r>
              <a:rPr lang="en-US" sz="2000" dirty="0" err="1"/>
              <a:t>nêu</a:t>
            </a:r>
            <a:r>
              <a:rPr lang="en-US" sz="2000" dirty="0"/>
              <a:t> </a:t>
            </a:r>
            <a:r>
              <a:rPr lang="en-US" sz="2000" dirty="0" err="1"/>
              <a:t>nhiệm</a:t>
            </a:r>
            <a:r>
              <a:rPr lang="en-US" sz="2000" dirty="0"/>
              <a:t> </a:t>
            </a:r>
            <a:r>
              <a:rPr lang="en-US" sz="2000" dirty="0" err="1"/>
              <a:t>vụ</a:t>
            </a:r>
            <a:r>
              <a:rPr lang="en-US" sz="2000" dirty="0"/>
              <a:t> </a:t>
            </a:r>
            <a:r>
              <a:rPr lang="en-US" sz="2000" dirty="0" err="1"/>
              <a:t>x</a:t>
            </a:r>
            <a:r>
              <a:rPr lang="en-US" sz="2000" spc="-40" dirty="0" err="1"/>
              <a:t>ây</a:t>
            </a:r>
            <a:r>
              <a:rPr lang="en-US" sz="2000" spc="-40" dirty="0"/>
              <a:t> </a:t>
            </a:r>
            <a:r>
              <a:rPr lang="en-US" sz="2000" spc="-40" dirty="0" err="1"/>
              <a:t>dựng</a:t>
            </a:r>
            <a:r>
              <a:rPr lang="en-US" sz="2000" spc="-40" dirty="0"/>
              <a:t> con </a:t>
            </a:r>
            <a:r>
              <a:rPr lang="en-US" sz="2000" spc="-40" dirty="0" err="1"/>
              <a:t>người</a:t>
            </a:r>
            <a:r>
              <a:rPr lang="en-US" sz="2000" spc="-40" dirty="0"/>
              <a:t> VN </a:t>
            </a:r>
            <a:r>
              <a:rPr lang="en-US" sz="2000" spc="-40" dirty="0" err="1"/>
              <a:t>với</a:t>
            </a:r>
            <a:r>
              <a:rPr lang="en-US" sz="2000" spc="-40" dirty="0"/>
              <a:t> </a:t>
            </a:r>
            <a:r>
              <a:rPr lang="en-US" sz="2000" spc="-40" dirty="0" err="1"/>
              <a:t>những</a:t>
            </a:r>
            <a:r>
              <a:rPr lang="en-US" sz="2000" spc="-40" dirty="0"/>
              <a:t> </a:t>
            </a:r>
            <a:r>
              <a:rPr lang="en-US" sz="2000" spc="-40" dirty="0" err="1"/>
              <a:t>hệ</a:t>
            </a:r>
            <a:r>
              <a:rPr lang="en-US" sz="2000" spc="-40" dirty="0"/>
              <a:t> </a:t>
            </a:r>
            <a:r>
              <a:rPr lang="en-US" sz="2000" spc="-40" dirty="0" err="1"/>
              <a:t>giá</a:t>
            </a:r>
            <a:r>
              <a:rPr lang="en-US" sz="2000" spc="-40" dirty="0"/>
              <a:t> </a:t>
            </a:r>
            <a:r>
              <a:rPr lang="en-US" sz="2000" spc="-40" dirty="0" err="1"/>
              <a:t>trị</a:t>
            </a:r>
            <a:r>
              <a:rPr lang="en-US" sz="2000" spc="-40" dirty="0"/>
              <a:t> </a:t>
            </a:r>
            <a:r>
              <a:rPr lang="en-US" sz="2000" spc="-40" dirty="0" err="1"/>
              <a:t>chung</a:t>
            </a:r>
            <a:r>
              <a:rPr lang="en-US" sz="2000" spc="-40" dirty="0"/>
              <a:t> </a:t>
            </a:r>
            <a:r>
              <a:rPr lang="en-US" sz="2000" spc="-40" dirty="0" err="1"/>
              <a:t>thời</a:t>
            </a:r>
            <a:r>
              <a:rPr lang="en-US" sz="2000" spc="-40" dirty="0"/>
              <a:t> </a:t>
            </a:r>
            <a:r>
              <a:rPr lang="en-US" sz="2000" spc="-40" dirty="0" err="1"/>
              <a:t>kỳ</a:t>
            </a:r>
            <a:r>
              <a:rPr lang="en-US" sz="2000" spc="-40" dirty="0"/>
              <a:t> </a:t>
            </a:r>
            <a:r>
              <a:rPr lang="en-US" sz="2000" spc="-40" dirty="0" err="1"/>
              <a:t>đẩy</a:t>
            </a:r>
            <a:r>
              <a:rPr lang="en-US" sz="2000" spc="-40" dirty="0"/>
              <a:t> </a:t>
            </a:r>
            <a:r>
              <a:rPr lang="en-US" sz="2000" spc="-40" dirty="0" err="1"/>
              <a:t>mạnh</a:t>
            </a:r>
            <a:r>
              <a:rPr lang="en-US" sz="2000" spc="-40" dirty="0"/>
              <a:t> CNH, HĐH </a:t>
            </a:r>
            <a:r>
              <a:rPr lang="en-US" sz="2000" spc="-40" dirty="0" err="1"/>
              <a:t>và</a:t>
            </a:r>
            <a:r>
              <a:rPr lang="en-US" sz="2000" spc="-40" dirty="0"/>
              <a:t> </a:t>
            </a:r>
            <a:r>
              <a:rPr lang="en-US" sz="2000" spc="-40" dirty="0" err="1"/>
              <a:t>hội</a:t>
            </a:r>
            <a:r>
              <a:rPr lang="en-US" sz="2000" spc="-40" dirty="0"/>
              <a:t> </a:t>
            </a:r>
            <a:r>
              <a:rPr lang="en-US" sz="2000" spc="-40" dirty="0" err="1"/>
              <a:t>nhập</a:t>
            </a:r>
            <a:r>
              <a:rPr lang="en-US" sz="2000" spc="-40" dirty="0"/>
              <a:t> </a:t>
            </a:r>
            <a:r>
              <a:rPr lang="en-US" sz="2000" spc="-40" dirty="0" err="1"/>
              <a:t>quốc</a:t>
            </a:r>
            <a:r>
              <a:rPr lang="en-US" sz="2000" spc="-40" dirty="0"/>
              <a:t> </a:t>
            </a:r>
            <a:r>
              <a:rPr lang="en-US" sz="2000" spc="-40" dirty="0" err="1"/>
              <a:t>tế</a:t>
            </a:r>
            <a:r>
              <a:rPr lang="en-US" sz="2000" spc="-40" dirty="0"/>
              <a:t>. </a:t>
            </a:r>
          </a:p>
        </p:txBody>
      </p:sp>
      <p:sp>
        <p:nvSpPr>
          <p:cNvPr id="80905" name="Rectangle 8"/>
          <p:cNvSpPr>
            <a:spLocks noChangeArrowheads="1"/>
          </p:cNvSpPr>
          <p:nvPr/>
        </p:nvSpPr>
        <p:spPr bwMode="auto">
          <a:xfrm>
            <a:off x="3048001" y="3124200"/>
            <a:ext cx="5410200" cy="2893100"/>
          </a:xfrm>
          <a:prstGeom prst="rect">
            <a:avLst/>
          </a:prstGeom>
          <a:solidFill>
            <a:schemeClr val="accent3">
              <a:lumMod val="40000"/>
              <a:lumOff val="60000"/>
            </a:schemeClr>
          </a:solidFill>
          <a:ln>
            <a:noFill/>
          </a:ln>
          <a:scene3d>
            <a:camera prst="orthographicFront"/>
            <a:lightRig rig="threePt" dir="t"/>
          </a:scene3d>
          <a:sp3d>
            <a:bevelT w="165100" prst="coolSlant"/>
          </a:sp3d>
        </p:spPr>
        <p:txBody>
          <a:bodyPr>
            <a:spAutoFit/>
          </a:bodyPr>
          <a:lstStyle/>
          <a:p>
            <a:pPr algn="just">
              <a:defRPr/>
            </a:pPr>
            <a:r>
              <a:rPr lang="en-US" sz="2600" spc="-20" dirty="0" err="1">
                <a:latin typeface="Times New Roman" pitchFamily="18" charset="0"/>
                <a:cs typeface="Times New Roman" pitchFamily="18" charset="0"/>
              </a:rPr>
              <a:t>Đó</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là</a:t>
            </a:r>
            <a:r>
              <a:rPr lang="en-US" sz="2600" spc="-20" dirty="0">
                <a:latin typeface="Times New Roman" pitchFamily="18" charset="0"/>
                <a:cs typeface="Times New Roman" pitchFamily="18" charset="0"/>
              </a:rPr>
              <a:t> con </a:t>
            </a:r>
            <a:r>
              <a:rPr lang="en-US" sz="2600" spc="-20" dirty="0" err="1">
                <a:latin typeface="Times New Roman" pitchFamily="18" charset="0"/>
                <a:cs typeface="Times New Roman" pitchFamily="18" charset="0"/>
              </a:rPr>
              <a:t>người</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có</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tinh</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thần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yêu</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nước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tự</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cường</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dân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tộc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phấn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đấu</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vì</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độc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lập</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dân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tộc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và</a:t>
            </a:r>
            <a:r>
              <a:rPr lang="en-US" sz="2600" spc="-20" dirty="0">
                <a:latin typeface="Times New Roman" pitchFamily="18" charset="0"/>
                <a:cs typeface="Times New Roman" pitchFamily="18" charset="0"/>
              </a:rPr>
              <a:t> CNXH, </a:t>
            </a:r>
            <a:r>
              <a:rPr lang="en-US" sz="2600" spc="-20" dirty="0" err="1">
                <a:latin typeface="Times New Roman" pitchFamily="18" charset="0"/>
                <a:cs typeface="Times New Roman" pitchFamily="18" charset="0"/>
              </a:rPr>
              <a:t>có</a:t>
            </a:r>
            <a:r>
              <a:rPr lang="en-US" sz="2600" spc="-20" dirty="0">
                <a:latin typeface="Times New Roman" pitchFamily="18" charset="0"/>
                <a:cs typeface="Times New Roman" pitchFamily="18" charset="0"/>
              </a:rPr>
              <a:t> ý </a:t>
            </a:r>
            <a:r>
              <a:rPr lang="en-US" sz="2600" spc="-20" dirty="0" err="1">
                <a:latin typeface="Times New Roman" pitchFamily="18" charset="0"/>
                <a:cs typeface="Times New Roman" pitchFamily="18" charset="0"/>
              </a:rPr>
              <a:t>chí</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vươn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lên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đưa</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đất</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nước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thoát</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khỏi</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nghèo</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nàn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lạc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hậu</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đoàn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kết</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với</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nhân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dân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thế</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giới</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trong</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sự</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nghiệp</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đấu</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tranh</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vì</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hòa</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bình</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độc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lập</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dân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tộc</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dân</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chủ</a:t>
            </a:r>
            <a:r>
              <a:rPr lang="en-US" sz="2600" spc="-20" dirty="0">
                <a:latin typeface="Times New Roman" pitchFamily="18" charset="0"/>
                <a:cs typeface="Times New Roman" pitchFamily="18" charset="0"/>
              </a:rPr>
              <a:t> </a:t>
            </a:r>
            <a:r>
              <a:rPr lang="en-US" sz="2600" spc="-20" dirty="0" err="1">
                <a:latin typeface="Times New Roman" pitchFamily="18" charset="0"/>
                <a:cs typeface="Times New Roman" pitchFamily="18" charset="0"/>
              </a:rPr>
              <a:t>và</a:t>
            </a:r>
            <a:r>
              <a:rPr lang="en-US" sz="2600" spc="-20" dirty="0">
                <a:latin typeface="Times New Roman" pitchFamily="18" charset="0"/>
                <a:cs typeface="Times New Roman" pitchFamily="18" charset="0"/>
              </a:rPr>
              <a:t> CNXH…</a:t>
            </a:r>
          </a:p>
        </p:txBody>
      </p:sp>
      <p:sp>
        <p:nvSpPr>
          <p:cNvPr id="6" name="Rectangle 1"/>
          <p:cNvSpPr>
            <a:spLocks noChangeArrowheads="1"/>
          </p:cNvSpPr>
          <p:nvPr/>
        </p:nvSpPr>
        <p:spPr bwMode="auto">
          <a:xfrm>
            <a:off x="685800" y="2159913"/>
            <a:ext cx="5119914" cy="430887"/>
          </a:xfrm>
          <a:prstGeom prst="rect">
            <a:avLst/>
          </a:prstGeom>
          <a:solidFill>
            <a:srgbClr val="92D050"/>
          </a:solidFill>
          <a:ln>
            <a:noFill/>
          </a:ln>
          <a:scene3d>
            <a:camera prst="orthographicFront"/>
            <a:lightRig rig="threePt" dir="t"/>
          </a:scene3d>
          <a:sp3d>
            <a:bevelT w="165100" prst="coolSlant"/>
          </a:sp3d>
        </p:spPr>
        <p:txBody>
          <a:bodyPr>
            <a:spAutoFit/>
          </a:bodyPr>
          <a:lstStyle/>
          <a:p>
            <a:pPr algn="ctr">
              <a:defRPr/>
            </a:pPr>
            <a:r>
              <a:rPr lang="en-US" sz="2200" b="1" i="1" dirty="0"/>
              <a:t>- </a:t>
            </a:r>
            <a:r>
              <a:rPr lang="en-US" sz="2200" b="1" i="1" dirty="0" err="1"/>
              <a:t>Về</a:t>
            </a:r>
            <a:r>
              <a:rPr lang="en-US" sz="2200" b="1" i="1" dirty="0"/>
              <a:t> </a:t>
            </a:r>
            <a:r>
              <a:rPr lang="en-US" sz="2200" b="1" i="1" dirty="0" err="1"/>
              <a:t>xây</a:t>
            </a:r>
            <a:r>
              <a:rPr lang="en-US" sz="2200" b="1" i="1" dirty="0"/>
              <a:t> </a:t>
            </a:r>
            <a:r>
              <a:rPr lang="en-US" sz="2200" b="1" i="1" dirty="0" err="1"/>
              <a:t>dựng</a:t>
            </a:r>
            <a:r>
              <a:rPr lang="en-US" sz="2200" b="1" i="1" dirty="0"/>
              <a:t> con </a:t>
            </a:r>
            <a:r>
              <a:rPr lang="en-US" sz="2200" b="1" i="1" dirty="0" err="1"/>
              <a:t>người</a:t>
            </a:r>
            <a:r>
              <a:rPr lang="en-US" sz="2200" b="1" i="1" dirty="0"/>
              <a:t> </a:t>
            </a:r>
            <a:r>
              <a:rPr lang="en-US" sz="2200" b="1" i="1" dirty="0" err="1"/>
              <a:t>Việt</a:t>
            </a:r>
            <a:r>
              <a:rPr lang="en-US" sz="2200" b="1" i="1" dirty="0"/>
              <a:t> Nam</a:t>
            </a:r>
            <a:endParaRPr lang="en-US" sz="2200" b="1" dirty="0"/>
          </a:p>
        </p:txBody>
      </p:sp>
      <p:pic>
        <p:nvPicPr>
          <p:cNvPr id="8091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371601"/>
            <a:ext cx="2514601" cy="1600200"/>
          </a:xfrm>
          <a:prstGeom prst="rect">
            <a:avLst/>
          </a:prstGeom>
          <a:noFill/>
          <a:ln>
            <a:noFill/>
          </a:ln>
          <a:effectLst/>
          <a:scene3d>
            <a:camera prst="orthographicFront"/>
            <a:lightRig rig="threePt" dir="t"/>
          </a:scene3d>
          <a:sp3d>
            <a:bevelT prst="slop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p:cNvSpPr>
            <a:spLocks noChangeArrowheads="1"/>
          </p:cNvSpPr>
          <p:nvPr/>
        </p:nvSpPr>
        <p:spPr bwMode="auto">
          <a:xfrm>
            <a:off x="685800" y="1550313"/>
            <a:ext cx="5119914" cy="430887"/>
          </a:xfrm>
          <a:prstGeom prst="rect">
            <a:avLst/>
          </a:prstGeom>
          <a:solidFill>
            <a:srgbClr val="92D050"/>
          </a:solidFill>
          <a:ln>
            <a:noFill/>
          </a:ln>
          <a:scene3d>
            <a:camera prst="orthographicFront"/>
            <a:lightRig rig="threePt" dir="t"/>
          </a:scene3d>
          <a:sp3d>
            <a:bevelT w="165100" prst="coolSlant"/>
          </a:sp3d>
        </p:spPr>
        <p:txBody>
          <a:bodyPr>
            <a:spAutoFit/>
          </a:bodyPr>
          <a:lstStyle/>
          <a:p>
            <a:pPr algn="just">
              <a:defRPr/>
            </a:pPr>
            <a:r>
              <a:rPr lang="en-US" sz="2200" b="1" i="1" spc="-20" dirty="0"/>
              <a:t>- </a:t>
            </a:r>
            <a:r>
              <a:rPr lang="en-US" sz="2200" b="1" i="1" spc="-20" dirty="0" err="1"/>
              <a:t>Về</a:t>
            </a:r>
            <a:r>
              <a:rPr lang="en-US" sz="2200" b="1" i="1" spc="-20" dirty="0"/>
              <a:t> </a:t>
            </a:r>
            <a:r>
              <a:rPr lang="en-US" sz="2200" b="1" i="1" spc="-20" dirty="0" err="1"/>
              <a:t>xây</a:t>
            </a:r>
            <a:r>
              <a:rPr lang="en-US" sz="2200" b="1" i="1" spc="-20" dirty="0"/>
              <a:t> </a:t>
            </a:r>
            <a:r>
              <a:rPr lang="en-US" sz="2200" b="1" i="1" spc="-20" dirty="0" err="1"/>
              <a:t>dựng</a:t>
            </a:r>
            <a:r>
              <a:rPr lang="en-US" sz="2200" b="1" i="1" spc="-20" dirty="0"/>
              <a:t> </a:t>
            </a:r>
            <a:r>
              <a:rPr lang="en-US" sz="2200" b="1" i="1" spc="-20" dirty="0" err="1"/>
              <a:t>và</a:t>
            </a:r>
            <a:r>
              <a:rPr lang="en-US" sz="2200" b="1" i="1" spc="-20" dirty="0"/>
              <a:t> </a:t>
            </a:r>
            <a:r>
              <a:rPr lang="en-US" sz="2200" b="1" i="1" spc="-20" dirty="0" err="1"/>
              <a:t>phát</a:t>
            </a:r>
            <a:r>
              <a:rPr lang="en-US" sz="2200" b="1" i="1" spc="-20" dirty="0"/>
              <a:t> </a:t>
            </a:r>
            <a:r>
              <a:rPr lang="en-US" sz="2200" b="1" i="1" spc="-20" dirty="0" err="1"/>
              <a:t>triển</a:t>
            </a:r>
            <a:r>
              <a:rPr lang="en-US" sz="2200" b="1" i="1" spc="-20" dirty="0"/>
              <a:t> </a:t>
            </a:r>
            <a:r>
              <a:rPr lang="en-US" sz="2200" b="1" i="1" spc="-20" dirty="0" err="1"/>
              <a:t>văn</a:t>
            </a:r>
            <a:r>
              <a:rPr lang="en-US" sz="2200" b="1" i="1" spc="-20" dirty="0"/>
              <a:t> </a:t>
            </a:r>
            <a:r>
              <a:rPr lang="en-US" sz="2200" b="1" i="1" spc="-20" dirty="0" err="1"/>
              <a:t>hóa</a:t>
            </a:r>
            <a:endParaRPr lang="en-US" sz="2200" b="1" spc="-20" dirty="0"/>
          </a:p>
        </p:txBody>
      </p:sp>
    </p:spTree>
    <p:extLst>
      <p:ext uri="{BB962C8B-B14F-4D97-AF65-F5344CB8AC3E}">
        <p14:creationId xmlns:p14="http://schemas.microsoft.com/office/powerpoint/2010/main" val="2109111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1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2500"/>
                            </p:stCondLst>
                            <p:childTnLst>
                              <p:par>
                                <p:cTn id="10" presetID="42" presetClass="entr" presetSubtype="0" fill="hold" nodeType="afterEffect">
                                  <p:stCondLst>
                                    <p:cond delay="500"/>
                                  </p:stCondLst>
                                  <p:childTnLst>
                                    <p:set>
                                      <p:cBhvr>
                                        <p:cTn id="11" dur="1" fill="hold">
                                          <p:stCondLst>
                                            <p:cond delay="0"/>
                                          </p:stCondLst>
                                        </p:cTn>
                                        <p:tgtEl>
                                          <p:spTgt spid="80904"/>
                                        </p:tgtEl>
                                        <p:attrNameLst>
                                          <p:attrName>style.visibility</p:attrName>
                                        </p:attrNameLst>
                                      </p:cBhvr>
                                      <p:to>
                                        <p:strVal val="visible"/>
                                      </p:to>
                                    </p:set>
                                    <p:animEffect transition="in" filter="fade">
                                      <p:cBhvr>
                                        <p:cTn id="12" dur="1500"/>
                                        <p:tgtEl>
                                          <p:spTgt spid="80904"/>
                                        </p:tgtEl>
                                      </p:cBhvr>
                                    </p:animEffect>
                                    <p:anim calcmode="lin" valueType="num">
                                      <p:cBhvr>
                                        <p:cTn id="13" dur="1500" fill="hold"/>
                                        <p:tgtEl>
                                          <p:spTgt spid="80904"/>
                                        </p:tgtEl>
                                        <p:attrNameLst>
                                          <p:attrName>ppt_x</p:attrName>
                                        </p:attrNameLst>
                                      </p:cBhvr>
                                      <p:tavLst>
                                        <p:tav tm="0">
                                          <p:val>
                                            <p:strVal val="#ppt_x"/>
                                          </p:val>
                                        </p:tav>
                                        <p:tav tm="100000">
                                          <p:val>
                                            <p:strVal val="#ppt_x"/>
                                          </p:val>
                                        </p:tav>
                                      </p:tavLst>
                                    </p:anim>
                                    <p:anim calcmode="lin" valueType="num">
                                      <p:cBhvr>
                                        <p:cTn id="14" dur="1500" fill="hold"/>
                                        <p:tgtEl>
                                          <p:spTgt spid="80904"/>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4500"/>
                            </p:stCondLst>
                            <p:childTnLst>
                              <p:par>
                                <p:cTn id="16" presetID="6" presetClass="entr" presetSubtype="16" fill="hold" nodeType="afterEffect">
                                  <p:stCondLst>
                                    <p:cond delay="1750"/>
                                  </p:stCondLst>
                                  <p:childTnLst>
                                    <p:set>
                                      <p:cBhvr>
                                        <p:cTn id="17" dur="1" fill="hold">
                                          <p:stCondLst>
                                            <p:cond delay="0"/>
                                          </p:stCondLst>
                                        </p:cTn>
                                        <p:tgtEl>
                                          <p:spTgt spid="80911"/>
                                        </p:tgtEl>
                                        <p:attrNameLst>
                                          <p:attrName>style.visibility</p:attrName>
                                        </p:attrNameLst>
                                      </p:cBhvr>
                                      <p:to>
                                        <p:strVal val="visible"/>
                                      </p:to>
                                    </p:set>
                                    <p:animEffect transition="in" filter="circle(in)">
                                      <p:cBhvr>
                                        <p:cTn id="18" dur="2250"/>
                                        <p:tgtEl>
                                          <p:spTgt spid="80911"/>
                                        </p:tgtEl>
                                      </p:cBhvr>
                                    </p:animEffect>
                                  </p:childTnLst>
                                </p:cTn>
                              </p:par>
                            </p:childTnLst>
                          </p:cTn>
                        </p:par>
                        <p:par>
                          <p:cTn id="19" fill="hold" nodeType="afterGroup">
                            <p:stCondLst>
                              <p:cond delay="8500"/>
                            </p:stCondLst>
                            <p:childTnLst>
                              <p:par>
                                <p:cTn id="20" presetID="16" presetClass="entr" presetSubtype="37" fill="hold" nodeType="afterEffect">
                                  <p:stCondLst>
                                    <p:cond delay="500"/>
                                  </p:stCondLst>
                                  <p:childTnLst>
                                    <p:set>
                                      <p:cBhvr>
                                        <p:cTn id="21" dur="1" fill="hold">
                                          <p:stCondLst>
                                            <p:cond delay="0"/>
                                          </p:stCondLst>
                                        </p:cTn>
                                        <p:tgtEl>
                                          <p:spTgt spid="80905"/>
                                        </p:tgtEl>
                                        <p:attrNameLst>
                                          <p:attrName>style.visibility</p:attrName>
                                        </p:attrNameLst>
                                      </p:cBhvr>
                                      <p:to>
                                        <p:strVal val="visible"/>
                                      </p:to>
                                    </p:set>
                                    <p:animEffect transition="in" filter="barn(outVertical)">
                                      <p:cBhvr>
                                        <p:cTn id="22" dur="1750"/>
                                        <p:tgtEl>
                                          <p:spTgt spid="80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685800" y="685800"/>
            <a:ext cx="7772400" cy="461665"/>
          </a:xfrm>
          <a:prstGeom prst="rect">
            <a:avLst/>
          </a:prstGeom>
          <a:solidFill>
            <a:srgbClr val="FFFF99"/>
          </a:solidFill>
          <a:ln w="9525">
            <a:noFill/>
            <a:miter lim="800000"/>
            <a:headEnd/>
            <a:tailEnd/>
          </a:ln>
          <a:effectLst/>
          <a:scene3d>
            <a:camera prst="orthographicFront"/>
            <a:lightRig rig="threePt" dir="t"/>
          </a:scene3d>
          <a:sp3d>
            <a:bevelT prst="convex"/>
          </a:sp3d>
        </p:spPr>
        <p:txBody>
          <a:bodyPr anchor="ctr">
            <a:spAutoFit/>
          </a:bodyPr>
          <a:lstStyle/>
          <a:p>
            <a:pPr algn="just">
              <a:defRPr/>
            </a:pPr>
            <a:r>
              <a:rPr lang="en-US" sz="2400" b="1" dirty="0">
                <a:latin typeface="Times New Roman" pitchFamily="18" charset="0"/>
                <a:cs typeface="Times New Roman" pitchFamily="18" charset="0"/>
              </a:rPr>
              <a:t>2. </a:t>
            </a:r>
            <a:r>
              <a:rPr lang="en-US" sz="2400" b="1" dirty="0" err="1">
                <a:latin typeface="Times New Roman" pitchFamily="18" charset="0"/>
                <a:cs typeface="Times New Roman" pitchFamily="18" charset="0"/>
              </a:rPr>
              <a:t>Quan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điểm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về</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những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chuẩn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mực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đạo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đức</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cách</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mạng</a:t>
            </a:r>
            <a:r>
              <a:rPr lang="en-US" sz="2400" b="1" dirty="0">
                <a:latin typeface="Times New Roman" pitchFamily="18" charset="0"/>
                <a:cs typeface="Times New Roman" pitchFamily="18" charset="0"/>
              </a:rPr>
              <a:t>	</a:t>
            </a:r>
            <a:endParaRPr lang="en-US" sz="2400" spc="-50" dirty="0">
              <a:latin typeface="Times New Roman" pitchFamily="18" charset="0"/>
              <a:cs typeface="Times New Roman" pitchFamily="18" charset="0"/>
            </a:endParaRPr>
          </a:p>
        </p:txBody>
      </p:sp>
      <p:sp>
        <p:nvSpPr>
          <p:cNvPr id="8" name="Rectangle 1"/>
          <p:cNvSpPr>
            <a:spLocks noChangeArrowheads="1"/>
          </p:cNvSpPr>
          <p:nvPr/>
        </p:nvSpPr>
        <p:spPr bwMode="auto">
          <a:xfrm>
            <a:off x="685800" y="1533525"/>
            <a:ext cx="7772400" cy="52387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800" b="1" i="1" dirty="0">
                <a:latin typeface="Times New Roman" pitchFamily="18" charset="0"/>
                <a:cs typeface="Times New Roman" pitchFamily="18" charset="0"/>
              </a:rPr>
              <a:t>a. </a:t>
            </a:r>
            <a:r>
              <a:rPr lang="en-US" sz="2800" b="1" i="1" dirty="0" err="1">
                <a:latin typeface="Times New Roman" pitchFamily="18" charset="0"/>
                <a:cs typeface="Times New Roman" pitchFamily="18" charset="0"/>
              </a:rPr>
              <a:t>Trung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nước</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hiếu</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với</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dân</a:t>
            </a:r>
            <a:endParaRPr lang="en-US" sz="2800" b="1" dirty="0"/>
          </a:p>
        </p:txBody>
      </p:sp>
      <p:sp>
        <p:nvSpPr>
          <p:cNvPr id="9" name="Rectangle 1"/>
          <p:cNvSpPr>
            <a:spLocks noChangeArrowheads="1"/>
          </p:cNvSpPr>
          <p:nvPr/>
        </p:nvSpPr>
        <p:spPr bwMode="auto">
          <a:xfrm>
            <a:off x="685800" y="2296180"/>
            <a:ext cx="7772400"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52400" h="50800" prst="softRound"/>
          </a:sp3d>
        </p:spPr>
        <p:txBody>
          <a:bodyPr anchor="ctr">
            <a:spAutoFit/>
          </a:bodyPr>
          <a:lstStyle/>
          <a:p>
            <a:pPr algn="just">
              <a:defRPr/>
            </a:pPr>
            <a:r>
              <a:rPr lang="en-US" sz="2800" b="1" i="1" dirty="0">
                <a:latin typeface="Times New Roman" pitchFamily="18" charset="0"/>
                <a:cs typeface="Times New Roman" pitchFamily="18" charset="0"/>
              </a:rPr>
              <a:t>b. </a:t>
            </a:r>
            <a:r>
              <a:rPr lang="en-US" sz="2800" b="1" i="1" dirty="0" err="1">
                <a:latin typeface="Times New Roman" pitchFamily="18" charset="0"/>
                <a:cs typeface="Times New Roman" pitchFamily="18" charset="0"/>
              </a:rPr>
              <a:t>Cần</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kiệm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liêm</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chính</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chí</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công</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vô</a:t>
            </a: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tư</a:t>
            </a:r>
            <a:endParaRPr lang="en-US" sz="2800" dirty="0">
              <a:latin typeface="Times New Roman" pitchFamily="18" charset="0"/>
              <a:cs typeface="Times New Roman" pitchFamily="18" charset="0"/>
            </a:endParaRPr>
          </a:p>
        </p:txBody>
      </p:sp>
      <p:sp>
        <p:nvSpPr>
          <p:cNvPr id="10" name="Rectangle 1"/>
          <p:cNvSpPr>
            <a:spLocks noChangeArrowheads="1"/>
          </p:cNvSpPr>
          <p:nvPr/>
        </p:nvSpPr>
        <p:spPr bwMode="auto">
          <a:xfrm>
            <a:off x="685800" y="3267671"/>
            <a:ext cx="7772400" cy="954107"/>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buFont typeface="Wingdings" pitchFamily="2" charset="2"/>
              <a:buChar char="ü"/>
              <a:defRPr/>
            </a:pPr>
            <a:r>
              <a:rPr lang="sv-SE" sz="2800" b="1" i="1" dirty="0">
                <a:latin typeface="Times New Roman" pitchFamily="18" charset="0"/>
                <a:cs typeface="Times New Roman" pitchFamily="18" charset="0"/>
              </a:rPr>
              <a:t> “Cần”</a:t>
            </a:r>
            <a:r>
              <a:rPr lang="sv-SE" sz="2800" dirty="0">
                <a:latin typeface="Times New Roman" pitchFamily="18" charset="0"/>
                <a:cs typeface="Times New Roman" pitchFamily="18" charset="0"/>
              </a:rPr>
              <a:t> tức là cần cù, </a:t>
            </a:r>
            <a:r>
              <a:rPr lang="en-US" sz="2800" dirty="0" err="1">
                <a:latin typeface="Times New Roman" pitchFamily="18" charset="0"/>
                <a:cs typeface="Times New Roman" pitchFamily="18" charset="0"/>
              </a:rPr>
              <a:t>siêng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học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siêng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siêng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suy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đem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quả</a:t>
            </a:r>
            <a:r>
              <a:rPr lang="en-US" sz="2800" dirty="0">
                <a:latin typeface="Times New Roman" pitchFamily="18" charset="0"/>
                <a:cs typeface="Times New Roman" pitchFamily="18" charset="0"/>
              </a:rPr>
              <a:t> to </a:t>
            </a:r>
            <a:r>
              <a:rPr lang="en-US" sz="2800" dirty="0" err="1">
                <a:latin typeface="Times New Roman" pitchFamily="18" charset="0"/>
                <a:cs typeface="Times New Roman" pitchFamily="18" charset="0"/>
              </a:rPr>
              <a:t>lớn</a:t>
            </a:r>
            <a:endParaRPr lang="en-US" sz="2800" dirty="0">
              <a:latin typeface="Times New Roman" pitchFamily="18" charset="0"/>
              <a:cs typeface="Times New Roman" pitchFamily="18" charset="0"/>
            </a:endParaRPr>
          </a:p>
        </p:txBody>
      </p:sp>
      <p:pic>
        <p:nvPicPr>
          <p:cNvPr id="3994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1" y="4343400"/>
            <a:ext cx="2438400" cy="174307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1" y="4343400"/>
            <a:ext cx="2438400" cy="174307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100" y="4343400"/>
            <a:ext cx="2705100" cy="1743074"/>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7787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1000"/>
                                        <p:tgtEl>
                                          <p:spTgt spid="10"/>
                                        </p:tgtEl>
                                      </p:cBhvr>
                                    </p:animEffect>
                                  </p:childTnLst>
                                </p:cTn>
                              </p:par>
                            </p:childTnLst>
                          </p:cTn>
                        </p:par>
                        <p:par>
                          <p:cTn id="13" fill="hold" nodeType="afterGroup">
                            <p:stCondLst>
                              <p:cond delay="1000"/>
                            </p:stCondLst>
                            <p:childTnLst>
                              <p:par>
                                <p:cTn id="14" presetID="21" presetClass="entr" presetSubtype="4" fill="hold" nodeType="afterEffect">
                                  <p:stCondLst>
                                    <p:cond delay="1000"/>
                                  </p:stCondLst>
                                  <p:childTnLst>
                                    <p:set>
                                      <p:cBhvr>
                                        <p:cTn id="15" dur="1" fill="hold">
                                          <p:stCondLst>
                                            <p:cond delay="0"/>
                                          </p:stCondLst>
                                        </p:cTn>
                                        <p:tgtEl>
                                          <p:spTgt spid="39947"/>
                                        </p:tgtEl>
                                        <p:attrNameLst>
                                          <p:attrName>style.visibility</p:attrName>
                                        </p:attrNameLst>
                                      </p:cBhvr>
                                      <p:to>
                                        <p:strVal val="visible"/>
                                      </p:to>
                                    </p:set>
                                    <p:animEffect transition="in" filter="wheel(4)">
                                      <p:cBhvr>
                                        <p:cTn id="16" dur="2000"/>
                                        <p:tgtEl>
                                          <p:spTgt spid="39947"/>
                                        </p:tgtEl>
                                      </p:cBhvr>
                                    </p:animEffect>
                                  </p:childTnLst>
                                </p:cTn>
                              </p:par>
                            </p:childTnLst>
                          </p:cTn>
                        </p:par>
                        <p:par>
                          <p:cTn id="17" fill="hold" nodeType="afterGroup">
                            <p:stCondLst>
                              <p:cond delay="4000"/>
                            </p:stCondLst>
                            <p:childTnLst>
                              <p:par>
                                <p:cTn id="18" presetID="6" presetClass="entr" presetSubtype="32" fill="hold" nodeType="afterEffect">
                                  <p:stCondLst>
                                    <p:cond delay="1000"/>
                                  </p:stCondLst>
                                  <p:childTnLst>
                                    <p:set>
                                      <p:cBhvr>
                                        <p:cTn id="19" dur="1" fill="hold">
                                          <p:stCondLst>
                                            <p:cond delay="0"/>
                                          </p:stCondLst>
                                        </p:cTn>
                                        <p:tgtEl>
                                          <p:spTgt spid="39948"/>
                                        </p:tgtEl>
                                        <p:attrNameLst>
                                          <p:attrName>style.visibility</p:attrName>
                                        </p:attrNameLst>
                                      </p:cBhvr>
                                      <p:to>
                                        <p:strVal val="visible"/>
                                      </p:to>
                                    </p:set>
                                    <p:animEffect transition="in" filter="circle(out)">
                                      <p:cBhvr>
                                        <p:cTn id="20" dur="2000"/>
                                        <p:tgtEl>
                                          <p:spTgt spid="39948"/>
                                        </p:tgtEl>
                                      </p:cBhvr>
                                    </p:animEffect>
                                  </p:childTnLst>
                                </p:cTn>
                              </p:par>
                            </p:childTnLst>
                          </p:cTn>
                        </p:par>
                        <p:par>
                          <p:cTn id="21" fill="hold" nodeType="afterGroup">
                            <p:stCondLst>
                              <p:cond delay="7000"/>
                            </p:stCondLst>
                            <p:childTnLst>
                              <p:par>
                                <p:cTn id="22" presetID="21" presetClass="entr" presetSubtype="4" fill="hold" nodeType="afterEffect">
                                  <p:stCondLst>
                                    <p:cond delay="1000"/>
                                  </p:stCondLst>
                                  <p:childTnLst>
                                    <p:set>
                                      <p:cBhvr>
                                        <p:cTn id="23" dur="1" fill="hold">
                                          <p:stCondLst>
                                            <p:cond delay="0"/>
                                          </p:stCondLst>
                                        </p:cTn>
                                        <p:tgtEl>
                                          <p:spTgt spid="39949"/>
                                        </p:tgtEl>
                                        <p:attrNameLst>
                                          <p:attrName>style.visibility</p:attrName>
                                        </p:attrNameLst>
                                      </p:cBhvr>
                                      <p:to>
                                        <p:strVal val="visible"/>
                                      </p:to>
                                    </p:set>
                                    <p:animEffect transition="in" filter="wheel(4)">
                                      <p:cBhvr>
                                        <p:cTn id="24" dur="2000"/>
                                        <p:tgtEl>
                                          <p:spTgt spid="39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5086" y="685800"/>
            <a:ext cx="7863114" cy="523220"/>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Xây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dựng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triển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hóa</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pic>
        <p:nvPicPr>
          <p:cNvPr id="809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600200"/>
            <a:ext cx="4038599" cy="2819400"/>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0601" y="1600200"/>
            <a:ext cx="3657600" cy="4401205"/>
          </a:xfrm>
          <a:prstGeom prst="rect">
            <a:avLst/>
          </a:prstGeom>
          <a:solidFill>
            <a:schemeClr val="accent5">
              <a:lumMod val="40000"/>
              <a:lumOff val="60000"/>
            </a:schemeClr>
          </a:solidFill>
          <a:scene3d>
            <a:camera prst="orthographicFront"/>
            <a:lightRig rig="threePt" dir="t"/>
          </a:scene3d>
          <a:sp3d>
            <a:bevelT/>
          </a:sp3d>
        </p:spPr>
        <p:txBody>
          <a:bodyPr>
            <a:spAutoFit/>
          </a:bodyPr>
          <a:lstStyle/>
          <a:p>
            <a:pPr algn="just">
              <a:defRPr/>
            </a:pPr>
            <a:r>
              <a:rPr lang="en-US" sz="2800" dirty="0">
                <a:latin typeface="Times New Roman" pitchFamily="18" charset="0"/>
                <a:cs typeface="Times New Roman" pitchFamily="18" charset="0"/>
              </a:rPr>
              <a:t>“con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trung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tâm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chiến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phát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đồng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chủ</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phát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Tôn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trọng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vệ</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quyền</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gắn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quyền</a:t>
            </a:r>
            <a:r>
              <a:rPr lang="en-US" sz="2800" dirty="0">
                <a:latin typeface="Times New Roman" pitchFamily="18" charset="0"/>
                <a:cs typeface="Times New Roman" pitchFamily="18" charset="0"/>
              </a:rPr>
              <a:t> con </a:t>
            </a:r>
            <a:r>
              <a:rPr lang="en-US" sz="2800" dirty="0" err="1">
                <a:latin typeface="Times New Roman" pitchFamily="18" charset="0"/>
                <a:cs typeface="Times New Roman" pitchFamily="18" charset="0"/>
              </a:rPr>
              <a:t>người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ích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chủ</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a:t>
            </a:r>
          </a:p>
        </p:txBody>
      </p:sp>
      <p:pic>
        <p:nvPicPr>
          <p:cNvPr id="829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572000"/>
            <a:ext cx="3429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19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80906"/>
                                        </p:tgtEl>
                                        <p:attrNameLst>
                                          <p:attrName>style.visibility</p:attrName>
                                        </p:attrNameLst>
                                      </p:cBhvr>
                                      <p:to>
                                        <p:strVal val="visible"/>
                                      </p:to>
                                    </p:set>
                                    <p:animEffect transition="in" filter="circle(out)">
                                      <p:cBhvr>
                                        <p:cTn id="7" dur="2000"/>
                                        <p:tgtEl>
                                          <p:spTgt spid="80906"/>
                                        </p:tgtEl>
                                      </p:cBhvr>
                                    </p:animEffect>
                                  </p:childTnLst>
                                </p:cTn>
                              </p:par>
                            </p:childTnLst>
                          </p:cTn>
                        </p:par>
                        <p:par>
                          <p:cTn id="8" fill="hold" nodeType="afterGroup">
                            <p:stCondLst>
                              <p:cond delay="2000"/>
                            </p:stCondLst>
                            <p:childTnLst>
                              <p:par>
                                <p:cTn id="9" presetID="22" presetClass="entr" presetSubtype="2" fill="hold"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1000"/>
                                        <p:tgtEl>
                                          <p:spTgt spid="2"/>
                                        </p:tgtEl>
                                      </p:cBhvr>
                                    </p:animEffect>
                                  </p:childTnLst>
                                </p:cTn>
                              </p:par>
                            </p:childTnLst>
                          </p:cTn>
                        </p:par>
                        <p:par>
                          <p:cTn id="12" fill="hold" nodeType="afterGroup">
                            <p:stCondLst>
                              <p:cond delay="3250"/>
                            </p:stCondLst>
                            <p:childTnLst>
                              <p:par>
                                <p:cTn id="13" presetID="21" presetClass="entr" presetSubtype="8" fill="hold" nodeType="afterEffect">
                                  <p:stCondLst>
                                    <p:cond delay="1500"/>
                                  </p:stCondLst>
                                  <p:childTnLst>
                                    <p:set>
                                      <p:cBhvr>
                                        <p:cTn id="14" dur="1" fill="hold">
                                          <p:stCondLst>
                                            <p:cond delay="0"/>
                                          </p:stCondLst>
                                        </p:cTn>
                                        <p:tgtEl>
                                          <p:spTgt spid="82953"/>
                                        </p:tgtEl>
                                        <p:attrNameLst>
                                          <p:attrName>style.visibility</p:attrName>
                                        </p:attrNameLst>
                                      </p:cBhvr>
                                      <p:to>
                                        <p:strVal val="visible"/>
                                      </p:to>
                                    </p:set>
                                    <p:animEffect transition="in" filter="wheel(8)">
                                      <p:cBhvr>
                                        <p:cTn id="15" dur="3000"/>
                                        <p:tgtEl>
                                          <p:spTgt spid="82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1773972"/>
            <a:ext cx="4572000" cy="4093428"/>
          </a:xfrm>
          <a:prstGeom prst="rect">
            <a:avLst/>
          </a:prstGeom>
          <a:solidFill>
            <a:schemeClr val="accent6">
              <a:lumMod val="40000"/>
              <a:lumOff val="60000"/>
            </a:schemeClr>
          </a:solidFill>
          <a:scene3d>
            <a:camera prst="orthographicFront"/>
            <a:lightRig rig="threePt" dir="t"/>
          </a:scene3d>
          <a:sp3d>
            <a:bevelT w="165100" prst="coolSlant"/>
          </a:sp3d>
        </p:spPr>
        <p:txBody>
          <a:bodyPr>
            <a:spAutoFit/>
          </a:bodyPr>
          <a:lstStyle/>
          <a:p>
            <a:pPr algn="just">
              <a:defRPr/>
            </a:pPr>
            <a:r>
              <a:rPr lang="en-US" sz="2600" dirty="0">
                <a:latin typeface="Times New Roman" pitchFamily="18" charset="0"/>
                <a:cs typeface="Times New Roman" pitchFamily="18" charset="0"/>
              </a:rPr>
              <a:t>“</a:t>
            </a:r>
            <a:r>
              <a:rPr lang="en-US" sz="2600" dirty="0" err="1">
                <a:latin typeface="Times New Roman" pitchFamily="18" charset="0"/>
                <a:cs typeface="Times New Roman" pitchFamily="18" charset="0"/>
              </a:rPr>
              <a:t>Xây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dựng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nền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hóa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con </a:t>
            </a:r>
            <a:r>
              <a:rPr lang="en-US" sz="2600" dirty="0" err="1">
                <a:latin typeface="Times New Roman" pitchFamily="18" charset="0"/>
                <a:cs typeface="Times New Roman" pitchFamily="18" charset="0"/>
              </a:rPr>
              <a:t>người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Việt</a:t>
            </a:r>
            <a:r>
              <a:rPr lang="en-US" sz="2600" dirty="0">
                <a:latin typeface="Times New Roman" pitchFamily="18" charset="0"/>
                <a:cs typeface="Times New Roman" pitchFamily="18" charset="0"/>
              </a:rPr>
              <a:t> Nam </a:t>
            </a:r>
            <a:r>
              <a:rPr lang="en-US" sz="2600" dirty="0" err="1">
                <a:latin typeface="Times New Roman" pitchFamily="18" charset="0"/>
                <a:cs typeface="Times New Roman" pitchFamily="18" charset="0"/>
              </a:rPr>
              <a:t>phát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triển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toàn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diện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hướng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đến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chân</a:t>
            </a:r>
            <a:r>
              <a:rPr lang="en-US" sz="2600" dirty="0">
                <a:latin typeface="Times New Roman" pitchFamily="18" charset="0"/>
                <a:cs typeface="Times New Roman" pitchFamily="18" charset="0"/>
              </a:rPr>
              <a:t> - </a:t>
            </a:r>
            <a:r>
              <a:rPr lang="en-US" sz="2600" dirty="0" err="1">
                <a:latin typeface="Times New Roman" pitchFamily="18" charset="0"/>
                <a:cs typeface="Times New Roman" pitchFamily="18" charset="0"/>
              </a:rPr>
              <a:t>thiện</a:t>
            </a:r>
            <a:r>
              <a:rPr lang="en-US" sz="2600" dirty="0">
                <a:latin typeface="Times New Roman" pitchFamily="18" charset="0"/>
                <a:cs typeface="Times New Roman" pitchFamily="18" charset="0"/>
              </a:rPr>
              <a:t> - </a:t>
            </a:r>
            <a:r>
              <a:rPr lang="en-US" sz="2600" dirty="0" err="1">
                <a:latin typeface="Times New Roman" pitchFamily="18" charset="0"/>
                <a:cs typeface="Times New Roman" pitchFamily="18" charset="0"/>
              </a:rPr>
              <a:t>mỹ</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thấm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nhuần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tinh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tộc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khoa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học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hóa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thực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sự</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trở</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thành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nền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tảng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tinh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thần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vững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chắc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của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xã</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hội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vì</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mục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tiêu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giàu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nước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mạnh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chủ</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công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bằng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văn</a:t>
            </a:r>
            <a:r>
              <a:rPr lang="en-US" sz="2600" dirty="0">
                <a:latin typeface="Times New Roman" pitchFamily="18" charset="0"/>
                <a:cs typeface="Times New Roman" pitchFamily="18" charset="0"/>
              </a:rPr>
              <a:t> minh” </a:t>
            </a:r>
            <a:r>
              <a:rPr lang="en-US" i="1" dirty="0">
                <a:latin typeface="Times New Roman" pitchFamily="18" charset="0"/>
                <a:cs typeface="Times New Roman" pitchFamily="18" charset="0"/>
              </a:rPr>
              <a:t>- </a:t>
            </a:r>
            <a:r>
              <a:rPr lang="x-none" i="1">
                <a:latin typeface="Times New Roman" pitchFamily="18" charset="0"/>
                <a:cs typeface="Times New Roman" pitchFamily="18" charset="0"/>
              </a:rPr>
              <a:t>Văn kiện Đ</a:t>
            </a:r>
            <a:r>
              <a:rPr lang="en-US" i="1" dirty="0">
                <a:latin typeface="Times New Roman" pitchFamily="18" charset="0"/>
                <a:cs typeface="Times New Roman" pitchFamily="18" charset="0"/>
              </a:rPr>
              <a:t>H</a:t>
            </a:r>
            <a:r>
              <a:rPr lang="x-none" i="1">
                <a:latin typeface="Times New Roman" pitchFamily="18" charset="0"/>
                <a:cs typeface="Times New Roman" pitchFamily="18" charset="0"/>
              </a:rPr>
              <a:t> XII, tr.126</a:t>
            </a:r>
            <a:endParaRPr lang="en-US" i="1" dirty="0">
              <a:latin typeface="Times New Roman" pitchFamily="18" charset="0"/>
              <a:cs typeface="Times New Roman" pitchFamily="18" charset="0"/>
            </a:endParaRPr>
          </a:p>
        </p:txBody>
      </p:sp>
      <p:sp>
        <p:nvSpPr>
          <p:cNvPr id="3" name="Rectangle 2"/>
          <p:cNvSpPr/>
          <p:nvPr/>
        </p:nvSpPr>
        <p:spPr>
          <a:xfrm>
            <a:off x="595086" y="772180"/>
            <a:ext cx="7863114" cy="523220"/>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Xây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dựng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và</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phát</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triển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văn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hóa</a:t>
            </a:r>
            <a:r>
              <a:rPr lang="en-US" sz="2800" b="1" dirty="0">
                <a:latin typeface="Times New Roman" pitchFamily="18" charset="0"/>
                <a:cs typeface="Times New Roman" pitchFamily="18" charset="0"/>
              </a:rPr>
              <a:t>, con </a:t>
            </a:r>
            <a:r>
              <a:rPr lang="en-US" sz="2800" b="1" dirty="0" err="1">
                <a:latin typeface="Times New Roman" pitchFamily="18" charset="0"/>
                <a:cs typeface="Times New Roman" pitchFamily="18" charset="0"/>
              </a:rPr>
              <a:t>người</a:t>
            </a:r>
            <a:endParaRPr lang="en-US" sz="2800" dirty="0">
              <a:latin typeface="Times New Roman" pitchFamily="18" charset="0"/>
              <a:cs typeface="Times New Roman" pitchFamily="18" charset="0"/>
            </a:endParaRPr>
          </a:p>
        </p:txBody>
      </p:sp>
      <p:pic>
        <p:nvPicPr>
          <p:cNvPr id="112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2895600" cy="4020004"/>
          </a:xfrm>
          <a:prstGeom prst="rect">
            <a:avLst/>
          </a:prstGeom>
          <a:noFill/>
          <a:ln>
            <a:noFill/>
          </a:ln>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116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circle(out)">
                                      <p:cBhvr>
                                        <p:cTn id="7" dur="2000"/>
                                        <p:tgtEl>
                                          <p:spTgt spid="112645"/>
                                        </p:tgtEl>
                                      </p:cBhvr>
                                    </p:animEffect>
                                  </p:childTnLst>
                                </p:cTn>
                              </p:par>
                            </p:childTnLst>
                          </p:cTn>
                        </p:par>
                        <p:par>
                          <p:cTn id="8" fill="hold" nodeType="afterGroup">
                            <p:stCondLst>
                              <p:cond delay="2000"/>
                            </p:stCondLst>
                            <p:childTnLst>
                              <p:par>
                                <p:cTn id="9" presetID="16" presetClass="entr" presetSubtype="21" fill="hold"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09600"/>
            <a:ext cx="7848600" cy="800219"/>
          </a:xfrm>
          <a:prstGeom prst="rect">
            <a:avLst/>
          </a:prstGeom>
          <a:solidFill>
            <a:schemeClr val="accent6">
              <a:lumMod val="40000"/>
              <a:lumOff val="60000"/>
            </a:schemeClr>
          </a:solidFill>
          <a:scene3d>
            <a:camera prst="orthographicFront"/>
            <a:lightRig rig="threePt" dir="t"/>
          </a:scene3d>
          <a:sp3d>
            <a:bevelT w="165100" prst="coolSlant"/>
          </a:sp3d>
        </p:spPr>
        <p:txBody>
          <a:bodyPr>
            <a:spAutoFit/>
          </a:bodyPr>
          <a:lstStyle/>
          <a:p>
            <a:pPr algn="ctr">
              <a:defRPr/>
            </a:pPr>
            <a:r>
              <a:rPr lang="en-US" sz="2300" b="1" dirty="0">
                <a:latin typeface="Times New Roman" pitchFamily="18" charset="0"/>
                <a:cs typeface="Times New Roman" pitchFamily="18" charset="0"/>
              </a:rPr>
              <a:t>IV. XÂY DỰNG VĂN HÓA, ĐẠO ĐỨC, CON NGƯỜI </a:t>
            </a:r>
          </a:p>
          <a:p>
            <a:pPr algn="ctr">
              <a:defRPr/>
            </a:pPr>
            <a:r>
              <a:rPr lang="en-US" sz="2300" b="1" dirty="0">
                <a:latin typeface="Times New Roman" pitchFamily="18" charset="0"/>
                <a:cs typeface="Times New Roman" pitchFamily="18" charset="0"/>
              </a:rPr>
              <a:t>VIỆT NAM HIỆN NAY THEO TƯ TƯỞNG HỒ CHÍ MINH</a:t>
            </a:r>
            <a:endParaRPr lang="en-US" sz="2300" dirty="0">
              <a:latin typeface="Times New Roman" pitchFamily="18" charset="0"/>
              <a:cs typeface="Times New Roman" pitchFamily="18" charset="0"/>
            </a:endParaRPr>
          </a:p>
        </p:txBody>
      </p:sp>
      <p:sp>
        <p:nvSpPr>
          <p:cNvPr id="5" name="Rectangle 4"/>
          <p:cNvSpPr/>
          <p:nvPr/>
        </p:nvSpPr>
        <p:spPr>
          <a:xfrm>
            <a:off x="595086" y="1524000"/>
            <a:ext cx="7863114" cy="492443"/>
          </a:xfrm>
          <a:prstGeom prst="rect">
            <a:avLst/>
          </a:prstGeom>
          <a:solidFill>
            <a:srgbClr val="FFFF99"/>
          </a:solidFill>
          <a:scene3d>
            <a:camera prst="orthographicFront"/>
            <a:lightRig rig="threePt" dir="t"/>
          </a:scene3d>
          <a:sp3d>
            <a:bevelT w="139700" prst="cross"/>
          </a:sp3d>
        </p:spPr>
        <p:txBody>
          <a:bodyPr>
            <a:spAutoFit/>
          </a:bodyPr>
          <a:lstStyle/>
          <a:p>
            <a:pPr>
              <a:defRPr/>
            </a:pPr>
            <a:r>
              <a:rPr lang="en-US" sz="2600" b="1" dirty="0">
                <a:latin typeface="Times New Roman" pitchFamily="18" charset="0"/>
                <a:cs typeface="Times New Roman" pitchFamily="18" charset="0"/>
              </a:rPr>
              <a:t>1. </a:t>
            </a:r>
            <a:r>
              <a:rPr lang="en-US" sz="2600" b="1" dirty="0" err="1">
                <a:latin typeface="Times New Roman" pitchFamily="18" charset="0"/>
                <a:cs typeface="Times New Roman" pitchFamily="18" charset="0"/>
              </a:rPr>
              <a:t>Xây</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dựng</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và</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phát</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triển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văn</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hóa</a:t>
            </a:r>
            <a:r>
              <a:rPr lang="en-US" sz="2600" b="1" dirty="0">
                <a:latin typeface="Times New Roman" pitchFamily="18" charset="0"/>
                <a:cs typeface="Times New Roman" pitchFamily="18" charset="0"/>
              </a:rPr>
              <a:t>, con </a:t>
            </a:r>
            <a:r>
              <a:rPr lang="en-US" sz="2600" b="1" dirty="0" err="1">
                <a:latin typeface="Times New Roman" pitchFamily="18" charset="0"/>
                <a:cs typeface="Times New Roman" pitchFamily="18" charset="0"/>
              </a:rPr>
              <a:t>người</a:t>
            </a:r>
            <a:endParaRPr lang="en-US" sz="2600" dirty="0">
              <a:latin typeface="Times New Roman" pitchFamily="18" charset="0"/>
              <a:cs typeface="Times New Roman" pitchFamily="18" charset="0"/>
            </a:endParaRPr>
          </a:p>
        </p:txBody>
      </p:sp>
      <p:sp>
        <p:nvSpPr>
          <p:cNvPr id="79881" name="Rectangle 2"/>
          <p:cNvSpPr>
            <a:spLocks noChangeArrowheads="1"/>
          </p:cNvSpPr>
          <p:nvPr/>
        </p:nvSpPr>
        <p:spPr bwMode="auto">
          <a:xfrm>
            <a:off x="3581400" y="2755880"/>
            <a:ext cx="4724400" cy="3416320"/>
          </a:xfrm>
          <a:prstGeom prst="rect">
            <a:avLst/>
          </a:prstGeom>
          <a:solidFill>
            <a:schemeClr val="accent5">
              <a:lumMod val="40000"/>
              <a:lumOff val="60000"/>
            </a:schemeClr>
          </a:solidFill>
          <a:ln>
            <a:noFill/>
          </a:ln>
          <a:scene3d>
            <a:camera prst="orthographicFront"/>
            <a:lightRig rig="threePt" dir="t"/>
          </a:scene3d>
          <a:sp3d>
            <a:bevelT prst="relaxedInset"/>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tấm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gương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hiện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đạo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cách</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mạng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Việt</a:t>
            </a:r>
            <a:r>
              <a:rPr lang="en-US" sz="2700" dirty="0">
                <a:latin typeface="Times New Roman" pitchFamily="18" charset="0"/>
                <a:cs typeface="Times New Roman" pitchFamily="18" charset="0"/>
              </a:rPr>
              <a:t> Nam, </a:t>
            </a:r>
            <a:r>
              <a:rPr lang="en-US" sz="2700" dirty="0" err="1">
                <a:latin typeface="Times New Roman" pitchFamily="18" charset="0"/>
                <a:cs typeface="Times New Roman" pitchFamily="18" charset="0"/>
              </a:rPr>
              <a:t>mãi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mãi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ngọn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đèn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chiếu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rọi</a:t>
            </a: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đường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rèn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luyện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phấn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đấu</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để</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trở</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nên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tốt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hơn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đạt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đến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chân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thiện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mỹ</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con </a:t>
            </a:r>
            <a:r>
              <a:rPr lang="en-US" sz="2700" dirty="0" err="1">
                <a:latin typeface="Times New Roman" pitchFamily="18" charset="0"/>
                <a:cs typeface="Times New Roman" pitchFamily="18" charset="0"/>
              </a:rPr>
              <a:t>người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Việt</a:t>
            </a:r>
            <a:r>
              <a:rPr lang="en-US" sz="2700" dirty="0">
                <a:latin typeface="Times New Roman" pitchFamily="18" charset="0"/>
                <a:cs typeface="Times New Roman" pitchFamily="18" charset="0"/>
              </a:rPr>
              <a:t> Nam </a:t>
            </a:r>
            <a:r>
              <a:rPr lang="en-US" sz="2700" dirty="0" err="1">
                <a:latin typeface="Times New Roman" pitchFamily="18" charset="0"/>
                <a:cs typeface="Times New Roman" pitchFamily="18" charset="0"/>
              </a:rPr>
              <a:t>ngày</a:t>
            </a:r>
            <a:r>
              <a:rPr lang="en-US" sz="2700" dirty="0">
                <a:latin typeface="Times New Roman" pitchFamily="18" charset="0"/>
                <a:cs typeface="Times New Roman" pitchFamily="18" charset="0"/>
              </a:rPr>
              <a:t> nay </a:t>
            </a:r>
            <a:r>
              <a:rPr lang="en-US" sz="2700" dirty="0" err="1">
                <a:latin typeface="Times New Roman" pitchFamily="18" charset="0"/>
                <a:cs typeface="Times New Roman" pitchFamily="18" charset="0"/>
              </a:rPr>
              <a:t>và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mai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sau</a:t>
            </a:r>
            <a:r>
              <a:rPr lang="en-US" sz="2700" dirty="0">
                <a:latin typeface="Times New Roman" pitchFamily="18" charset="0"/>
                <a:cs typeface="Times New Roman" pitchFamily="18" charset="0"/>
              </a:rPr>
              <a:t>”</a:t>
            </a:r>
            <a:endParaRPr lang="en-US" sz="2700" i="1" dirty="0">
              <a:latin typeface="Times New Roman" pitchFamily="18" charset="0"/>
              <a:cs typeface="Times New Roman" pitchFamily="18" charset="0"/>
            </a:endParaRPr>
          </a:p>
        </p:txBody>
      </p:sp>
      <p:sp>
        <p:nvSpPr>
          <p:cNvPr id="7" name="Rectangle 6"/>
          <p:cNvSpPr/>
          <p:nvPr/>
        </p:nvSpPr>
        <p:spPr>
          <a:xfrm>
            <a:off x="609600" y="2098357"/>
            <a:ext cx="7863114" cy="492443"/>
          </a:xfrm>
          <a:prstGeom prst="rect">
            <a:avLst/>
          </a:prstGeom>
          <a:solidFill>
            <a:srgbClr val="FFFF99"/>
          </a:solidFill>
          <a:scene3d>
            <a:camera prst="orthographicFront"/>
            <a:lightRig rig="threePt" dir="t"/>
          </a:scene3d>
          <a:sp3d>
            <a:bevelT w="139700" prst="cross"/>
          </a:sp3d>
        </p:spPr>
        <p:txBody>
          <a:bodyPr>
            <a:spAutoFit/>
          </a:bodyPr>
          <a:lstStyle/>
          <a:p>
            <a:pPr algn="just">
              <a:defRPr/>
            </a:pPr>
            <a:r>
              <a:rPr lang="en-US" sz="2600" b="1" dirty="0">
                <a:latin typeface="Times New Roman" pitchFamily="18" charset="0"/>
                <a:cs typeface="Times New Roman" pitchFamily="18" charset="0"/>
              </a:rPr>
              <a:t>2. </a:t>
            </a:r>
            <a:r>
              <a:rPr lang="en-US" sz="2600" b="1" dirty="0" err="1">
                <a:latin typeface="Times New Roman" pitchFamily="18" charset="0"/>
                <a:cs typeface="Times New Roman" pitchFamily="18" charset="0"/>
              </a:rPr>
              <a:t>Về</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xây</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dựng</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đạo</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đức</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cách</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mạng</a:t>
            </a:r>
            <a:endParaRPr lang="en-US" sz="2600" dirty="0">
              <a:latin typeface="Times New Roman" pitchFamily="18" charset="0"/>
              <a:cs typeface="Times New Roman" pitchFamily="18" charset="0"/>
            </a:endParaRPr>
          </a:p>
        </p:txBody>
      </p:sp>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686" y="2667000"/>
            <a:ext cx="2529114" cy="3581400"/>
          </a:xfrm>
          <a:prstGeom prst="rect">
            <a:avLst/>
          </a:prstGeom>
          <a:noFill/>
          <a:ln>
            <a:noFill/>
          </a:ln>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2570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0-#ppt_w/2"/>
                                          </p:val>
                                        </p:tav>
                                        <p:tav tm="100000">
                                          <p:val>
                                            <p:strVal val="#ppt_x"/>
                                          </p:val>
                                        </p:tav>
                                      </p:tavLst>
                                    </p:anim>
                                    <p:anim calcmode="lin" valueType="num">
                                      <p:cBhvr additive="base">
                                        <p:cTn id="8" dur="125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250"/>
                            </p:stCondLst>
                            <p:childTnLst>
                              <p:par>
                                <p:cTn id="10" presetID="6" presetClass="entr" presetSubtype="16" fill="hold" nodeType="afterEffect">
                                  <p:stCondLst>
                                    <p:cond delay="750"/>
                                  </p:stCondLst>
                                  <p:childTnLst>
                                    <p:set>
                                      <p:cBhvr>
                                        <p:cTn id="11" dur="1" fill="hold">
                                          <p:stCondLst>
                                            <p:cond delay="0"/>
                                          </p:stCondLst>
                                        </p:cTn>
                                        <p:tgtEl>
                                          <p:spTgt spid="113666"/>
                                        </p:tgtEl>
                                        <p:attrNameLst>
                                          <p:attrName>style.visibility</p:attrName>
                                        </p:attrNameLst>
                                      </p:cBhvr>
                                      <p:to>
                                        <p:strVal val="visible"/>
                                      </p:to>
                                    </p:set>
                                    <p:animEffect transition="in" filter="circle(in)">
                                      <p:cBhvr>
                                        <p:cTn id="12" dur="2000"/>
                                        <p:tgtEl>
                                          <p:spTgt spid="113666"/>
                                        </p:tgtEl>
                                      </p:cBhvr>
                                    </p:animEffect>
                                  </p:childTnLst>
                                </p:cTn>
                              </p:par>
                            </p:childTnLst>
                          </p:cTn>
                        </p:par>
                        <p:par>
                          <p:cTn id="13" fill="hold" nodeType="afterGroup">
                            <p:stCondLst>
                              <p:cond delay="4000"/>
                            </p:stCondLst>
                            <p:childTnLst>
                              <p:par>
                                <p:cTn id="14" presetID="47" presetClass="entr" presetSubtype="0" fill="hold" nodeType="afterEffect">
                                  <p:stCondLst>
                                    <p:cond delay="750"/>
                                  </p:stCondLst>
                                  <p:childTnLst>
                                    <p:set>
                                      <p:cBhvr>
                                        <p:cTn id="15" dur="1" fill="hold">
                                          <p:stCondLst>
                                            <p:cond delay="0"/>
                                          </p:stCondLst>
                                        </p:cTn>
                                        <p:tgtEl>
                                          <p:spTgt spid="79881"/>
                                        </p:tgtEl>
                                        <p:attrNameLst>
                                          <p:attrName>style.visibility</p:attrName>
                                        </p:attrNameLst>
                                      </p:cBhvr>
                                      <p:to>
                                        <p:strVal val="visible"/>
                                      </p:to>
                                    </p:set>
                                    <p:animEffect transition="in" filter="fade">
                                      <p:cBhvr>
                                        <p:cTn id="16" dur="1750"/>
                                        <p:tgtEl>
                                          <p:spTgt spid="79881"/>
                                        </p:tgtEl>
                                      </p:cBhvr>
                                    </p:animEffect>
                                    <p:anim calcmode="lin" valueType="num">
                                      <p:cBhvr>
                                        <p:cTn id="17" dur="1750" fill="hold"/>
                                        <p:tgtEl>
                                          <p:spTgt spid="79881"/>
                                        </p:tgtEl>
                                        <p:attrNameLst>
                                          <p:attrName>ppt_x</p:attrName>
                                        </p:attrNameLst>
                                      </p:cBhvr>
                                      <p:tavLst>
                                        <p:tav tm="0">
                                          <p:val>
                                            <p:strVal val="#ppt_x"/>
                                          </p:val>
                                        </p:tav>
                                        <p:tav tm="100000">
                                          <p:val>
                                            <p:strVal val="#ppt_x"/>
                                          </p:val>
                                        </p:tav>
                                      </p:tavLst>
                                    </p:anim>
                                    <p:anim calcmode="lin" valueType="num">
                                      <p:cBhvr>
                                        <p:cTn id="18" dur="1750" fill="hold"/>
                                        <p:tgtEl>
                                          <p:spTgt spid="798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13236" y="1774448"/>
            <a:ext cx="4344963" cy="892552"/>
          </a:xfrm>
          <a:prstGeom prst="rect">
            <a:avLst/>
          </a:prstGeom>
          <a:solidFill>
            <a:srgbClr val="FFFF99"/>
          </a:solidFill>
          <a:scene3d>
            <a:camera prst="orthographicFront"/>
            <a:lightRig rig="threePt" dir="t"/>
          </a:scene3d>
          <a:sp3d>
            <a:bevelT w="165100" prst="coolSlant"/>
          </a:sp3d>
        </p:spPr>
        <p:txBody>
          <a:bodyPr>
            <a:spAutoFit/>
          </a:bodyPr>
          <a:lstStyle/>
          <a:p>
            <a:pPr algn="just">
              <a:defRP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Trung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nước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hiếu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suốt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đời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đấu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tranh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cách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mạng</a:t>
            </a:r>
            <a:endParaRPr lang="en-US" sz="2600" dirty="0">
              <a:latin typeface="Times New Roman" pitchFamily="18" charset="0"/>
              <a:cs typeface="Times New Roman" pitchFamily="18" charset="0"/>
            </a:endParaRPr>
          </a:p>
        </p:txBody>
      </p:sp>
      <p:sp>
        <p:nvSpPr>
          <p:cNvPr id="4" name="Rectangle 3"/>
          <p:cNvSpPr/>
          <p:nvPr/>
        </p:nvSpPr>
        <p:spPr>
          <a:xfrm>
            <a:off x="4114800" y="2745938"/>
            <a:ext cx="4357913" cy="1292662"/>
          </a:xfrm>
          <a:prstGeom prst="rect">
            <a:avLst/>
          </a:prstGeom>
          <a:solidFill>
            <a:srgbClr val="FFFF99"/>
          </a:solidFill>
          <a:scene3d>
            <a:camera prst="orthographicFront"/>
            <a:lightRig rig="threePt" dir="t"/>
          </a:scene3d>
          <a:sp3d>
            <a:bevelT w="165100" prst="coolSlant"/>
          </a:sp3d>
        </p:spPr>
        <p:txBody>
          <a:bodyPr>
            <a:spAutoFit/>
          </a:bodyPr>
          <a:lstStyle/>
          <a:p>
            <a:pPr algn="just">
              <a:defRP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dưỡng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rèn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luyện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theo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tấm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gương</a:t>
            </a:r>
            <a:r>
              <a:rPr lang="en-US" sz="2600" dirty="0">
                <a:latin typeface="Times New Roman" pitchFamily="18" charset="0"/>
                <a:cs typeface="Times New Roman" pitchFamily="18" charset="0"/>
              </a:rPr>
              <a:t> C, K, L, C, CCVT; </a:t>
            </a:r>
            <a:r>
              <a:rPr lang="en-US" sz="2600" dirty="0" err="1">
                <a:latin typeface="Times New Roman" pitchFamily="18" charset="0"/>
                <a:cs typeface="Times New Roman" pitchFamily="18" charset="0"/>
              </a:rPr>
              <a:t>đức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khiêm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tốn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trung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thực</a:t>
            </a:r>
            <a:endParaRPr lang="en-US" sz="2600" dirty="0">
              <a:latin typeface="Times New Roman" pitchFamily="18" charset="0"/>
              <a:cs typeface="Times New Roman" pitchFamily="18" charset="0"/>
            </a:endParaRPr>
          </a:p>
        </p:txBody>
      </p:sp>
      <p:sp>
        <p:nvSpPr>
          <p:cNvPr id="7" name="Rectangle 1"/>
          <p:cNvSpPr>
            <a:spLocks noChangeArrowheads="1"/>
          </p:cNvSpPr>
          <p:nvPr/>
        </p:nvSpPr>
        <p:spPr bwMode="auto">
          <a:xfrm>
            <a:off x="752474" y="707648"/>
            <a:ext cx="7698468" cy="892552"/>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nchor="ctr">
            <a:spAutoFit/>
          </a:bodyPr>
          <a:lstStyle/>
          <a:p>
            <a:pPr algn="just" eaLnBrk="0" hangingPunct="0">
              <a:defRPr/>
            </a:pPr>
            <a:r>
              <a:rPr lang="en-US" sz="2600" b="1" dirty="0" err="1">
                <a:latin typeface="+mj-lt"/>
                <a:cs typeface="Times New Roman" pitchFamily="18" charset="0"/>
              </a:rPr>
              <a:t>Sinh</a:t>
            </a:r>
            <a:r>
              <a:rPr lang="en-US" sz="2600" b="1" dirty="0">
                <a:latin typeface="+mj-lt"/>
                <a:cs typeface="Times New Roman" pitchFamily="18" charset="0"/>
              </a:rPr>
              <a:t> </a:t>
            </a:r>
            <a:r>
              <a:rPr lang="en-US" sz="2600" b="1" dirty="0" err="1">
                <a:latin typeface="+mj-lt"/>
                <a:cs typeface="Times New Roman" pitchFamily="18" charset="0"/>
              </a:rPr>
              <a:t>viên</a:t>
            </a:r>
            <a:r>
              <a:rPr lang="en-US" sz="2600" b="1" dirty="0">
                <a:latin typeface="+mj-lt"/>
                <a:cs typeface="Times New Roman" pitchFamily="18" charset="0"/>
              </a:rPr>
              <a:t> </a:t>
            </a:r>
            <a:r>
              <a:rPr lang="en-US" sz="2600" b="1" dirty="0" err="1">
                <a:latin typeface="+mj-lt"/>
                <a:cs typeface="Times New Roman" pitchFamily="18" charset="0"/>
              </a:rPr>
              <a:t>học</a:t>
            </a:r>
            <a:r>
              <a:rPr lang="en-US" sz="2600" b="1" dirty="0">
                <a:latin typeface="+mj-lt"/>
                <a:cs typeface="Times New Roman" pitchFamily="18" charset="0"/>
              </a:rPr>
              <a:t> </a:t>
            </a:r>
            <a:r>
              <a:rPr lang="en-US" sz="2600" b="1" dirty="0" err="1">
                <a:latin typeface="+mj-lt"/>
                <a:cs typeface="Times New Roman" pitchFamily="18" charset="0"/>
              </a:rPr>
              <a:t>tập</a:t>
            </a:r>
            <a:r>
              <a:rPr lang="en-US" sz="2600" b="1" dirty="0">
                <a:latin typeface="+mj-lt"/>
                <a:cs typeface="Times New Roman" pitchFamily="18" charset="0"/>
              </a:rPr>
              <a:t> </a:t>
            </a:r>
            <a:r>
              <a:rPr lang="en-US" sz="2600" b="1" dirty="0" err="1">
                <a:latin typeface="+mj-lt"/>
                <a:cs typeface="Times New Roman" pitchFamily="18" charset="0"/>
              </a:rPr>
              <a:t>và</a:t>
            </a:r>
            <a:r>
              <a:rPr lang="en-US" sz="2600" b="1" dirty="0">
                <a:latin typeface="+mj-lt"/>
                <a:cs typeface="Times New Roman" pitchFamily="18" charset="0"/>
              </a:rPr>
              <a:t> </a:t>
            </a:r>
            <a:r>
              <a:rPr lang="en-US" sz="2600" b="1" dirty="0" err="1">
                <a:latin typeface="+mj-lt"/>
                <a:cs typeface="Times New Roman" pitchFamily="18" charset="0"/>
              </a:rPr>
              <a:t>làm</a:t>
            </a:r>
            <a:r>
              <a:rPr lang="en-US" sz="2600" b="1" dirty="0">
                <a:latin typeface="+mj-lt"/>
                <a:cs typeface="Times New Roman" pitchFamily="18" charset="0"/>
              </a:rPr>
              <a:t> </a:t>
            </a:r>
            <a:r>
              <a:rPr lang="en-US" sz="2600" b="1" dirty="0" err="1">
                <a:latin typeface="+mj-lt"/>
                <a:cs typeface="Times New Roman" pitchFamily="18" charset="0"/>
              </a:rPr>
              <a:t>theo</a:t>
            </a:r>
            <a:r>
              <a:rPr lang="en-US" sz="2600" b="1" dirty="0">
                <a:latin typeface="+mj-lt"/>
                <a:cs typeface="Times New Roman" pitchFamily="18" charset="0"/>
              </a:rPr>
              <a:t> </a:t>
            </a:r>
            <a:r>
              <a:rPr lang="en-US" sz="2600" b="1" dirty="0" err="1">
                <a:latin typeface="+mj-lt"/>
                <a:cs typeface="Times New Roman" pitchFamily="18" charset="0"/>
              </a:rPr>
              <a:t>tư</a:t>
            </a:r>
            <a:r>
              <a:rPr lang="en-US" sz="2600" b="1" dirty="0">
                <a:latin typeface="+mj-lt"/>
                <a:cs typeface="Times New Roman" pitchFamily="18" charset="0"/>
              </a:rPr>
              <a:t> </a:t>
            </a:r>
            <a:r>
              <a:rPr lang="en-US" sz="2600" b="1" dirty="0" err="1">
                <a:latin typeface="+mj-lt"/>
                <a:cs typeface="Times New Roman" pitchFamily="18" charset="0"/>
              </a:rPr>
              <a:t>tưởng</a:t>
            </a:r>
            <a:r>
              <a:rPr lang="en-US" sz="2600" b="1" dirty="0">
                <a:latin typeface="+mj-lt"/>
                <a:cs typeface="Times New Roman" pitchFamily="18" charset="0"/>
              </a:rPr>
              <a:t>, </a:t>
            </a:r>
            <a:r>
              <a:rPr lang="en-US" sz="2600" b="1" dirty="0" err="1">
                <a:latin typeface="+mj-lt"/>
                <a:cs typeface="Times New Roman" pitchFamily="18" charset="0"/>
              </a:rPr>
              <a:t>đạo</a:t>
            </a:r>
            <a:r>
              <a:rPr lang="en-US" sz="2600" b="1" dirty="0">
                <a:latin typeface="+mj-lt"/>
                <a:cs typeface="Times New Roman" pitchFamily="18" charset="0"/>
              </a:rPr>
              <a:t> </a:t>
            </a:r>
            <a:r>
              <a:rPr lang="en-US" sz="2600" b="1" dirty="0" err="1">
                <a:latin typeface="+mj-lt"/>
                <a:cs typeface="Times New Roman" pitchFamily="18" charset="0"/>
              </a:rPr>
              <a:t>đức</a:t>
            </a:r>
            <a:r>
              <a:rPr lang="en-US" sz="2600" b="1" dirty="0">
                <a:latin typeface="+mj-lt"/>
                <a:cs typeface="Times New Roman" pitchFamily="18" charset="0"/>
              </a:rPr>
              <a:t>, </a:t>
            </a:r>
            <a:r>
              <a:rPr lang="en-US" sz="2600" b="1" dirty="0" err="1">
                <a:latin typeface="+mj-lt"/>
                <a:cs typeface="Times New Roman" pitchFamily="18" charset="0"/>
              </a:rPr>
              <a:t>phong</a:t>
            </a:r>
            <a:r>
              <a:rPr lang="en-US" sz="2600" b="1" dirty="0">
                <a:latin typeface="+mj-lt"/>
                <a:cs typeface="Times New Roman" pitchFamily="18" charset="0"/>
              </a:rPr>
              <a:t> </a:t>
            </a:r>
            <a:r>
              <a:rPr lang="en-US" sz="2600" b="1" dirty="0" err="1">
                <a:latin typeface="+mj-lt"/>
                <a:cs typeface="Times New Roman" pitchFamily="18" charset="0"/>
              </a:rPr>
              <a:t>cách</a:t>
            </a:r>
            <a:r>
              <a:rPr lang="en-US" sz="2600" b="1" dirty="0">
                <a:latin typeface="+mj-lt"/>
                <a:cs typeface="Times New Roman" pitchFamily="18" charset="0"/>
              </a:rPr>
              <a:t> </a:t>
            </a:r>
            <a:r>
              <a:rPr lang="en-US" sz="2600" b="1" dirty="0" err="1">
                <a:latin typeface="+mj-lt"/>
                <a:cs typeface="Times New Roman" pitchFamily="18" charset="0"/>
              </a:rPr>
              <a:t>Hồ</a:t>
            </a:r>
            <a:r>
              <a:rPr lang="en-US" sz="2600" b="1" dirty="0">
                <a:latin typeface="+mj-lt"/>
                <a:cs typeface="Times New Roman" pitchFamily="18" charset="0"/>
              </a:rPr>
              <a:t> </a:t>
            </a:r>
            <a:r>
              <a:rPr lang="en-US" sz="2600" b="1" dirty="0" err="1">
                <a:latin typeface="+mj-lt"/>
                <a:cs typeface="Times New Roman" pitchFamily="18" charset="0"/>
              </a:rPr>
              <a:t>Chí</a:t>
            </a:r>
            <a:r>
              <a:rPr lang="en-US" sz="2600" b="1" dirty="0">
                <a:latin typeface="+mj-lt"/>
                <a:cs typeface="Times New Roman" pitchFamily="18" charset="0"/>
              </a:rPr>
              <a:t> Minh</a:t>
            </a:r>
          </a:p>
        </p:txBody>
      </p:sp>
      <p:sp>
        <p:nvSpPr>
          <p:cNvPr id="10" name="Rectangle 9"/>
          <p:cNvSpPr/>
          <p:nvPr/>
        </p:nvSpPr>
        <p:spPr>
          <a:xfrm>
            <a:off x="762000" y="4114800"/>
            <a:ext cx="7688942" cy="892552"/>
          </a:xfrm>
          <a:prstGeom prst="rect">
            <a:avLst/>
          </a:prstGeom>
          <a:solidFill>
            <a:srgbClr val="FFFF99"/>
          </a:solidFill>
          <a:scene3d>
            <a:camera prst="orthographicFront"/>
            <a:lightRig rig="threePt" dir="t"/>
          </a:scene3d>
          <a:sp3d>
            <a:bevelT w="165100" prst="coolSlant"/>
          </a:sp3d>
        </p:spPr>
        <p:txBody>
          <a:bodyPr>
            <a:spAutoFit/>
          </a:bodyPr>
          <a:lstStyle/>
          <a:p>
            <a:pPr algn="just">
              <a:defRPr/>
            </a:pPr>
            <a:r>
              <a:rPr lang="en-US" sz="2600" dirty="0">
                <a:latin typeface="Times New Roman" pitchFamily="18" charset="0"/>
                <a:cs typeface="Times New Roman" pitchFamily="18" charset="0"/>
              </a:rPr>
              <a:t>- Tin </a:t>
            </a:r>
            <a:r>
              <a:rPr lang="en-US" sz="2600" dirty="0" err="1">
                <a:latin typeface="Times New Roman" pitchFamily="18" charset="0"/>
                <a:cs typeface="Times New Roman" pitchFamily="18" charset="0"/>
              </a:rPr>
              <a:t>tưởng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kính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trọng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hết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lòng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hết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sức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phục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vụ</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khoan</a:t>
            </a:r>
            <a:r>
              <a:rPr lang="en-US" sz="2600" dirty="0">
                <a:latin typeface="Times New Roman" pitchFamily="18" charset="0"/>
                <a:cs typeface="Times New Roman" pitchFamily="18" charset="0"/>
              </a:rPr>
              <a:t> dung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nhân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hậu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với</a:t>
            </a:r>
            <a:r>
              <a:rPr lang="en-US" sz="2600" dirty="0">
                <a:latin typeface="Times New Roman" pitchFamily="18" charset="0"/>
                <a:cs typeface="Times New Roman" pitchFamily="18" charset="0"/>
              </a:rPr>
              <a:t> con </a:t>
            </a:r>
            <a:r>
              <a:rPr lang="en-US" sz="2600" dirty="0" err="1">
                <a:latin typeface="Times New Roman" pitchFamily="18" charset="0"/>
                <a:cs typeface="Times New Roman" pitchFamily="18" charset="0"/>
              </a:rPr>
              <a:t>người</a:t>
            </a:r>
            <a:endParaRPr lang="en-US" sz="2600" dirty="0">
              <a:latin typeface="Times New Roman" pitchFamily="18" charset="0"/>
              <a:cs typeface="Times New Roman" pitchFamily="18" charset="0"/>
            </a:endParaRPr>
          </a:p>
        </p:txBody>
      </p:sp>
      <p:sp>
        <p:nvSpPr>
          <p:cNvPr id="11" name="Rectangle 10"/>
          <p:cNvSpPr/>
          <p:nvPr/>
        </p:nvSpPr>
        <p:spPr>
          <a:xfrm>
            <a:off x="752474" y="5105400"/>
            <a:ext cx="7698468" cy="892552"/>
          </a:xfrm>
          <a:prstGeom prst="rect">
            <a:avLst/>
          </a:prstGeom>
          <a:solidFill>
            <a:srgbClr val="FFFF99"/>
          </a:solidFill>
          <a:scene3d>
            <a:camera prst="orthographicFront"/>
            <a:lightRig rig="threePt" dir="t"/>
          </a:scene3d>
          <a:sp3d>
            <a:bevelT w="165100" prst="coolSlant"/>
          </a:sp3d>
        </p:spPr>
        <p:txBody>
          <a:bodyPr>
            <a:spAutoFit/>
          </a:bodyPr>
          <a:lstStyle/>
          <a:p>
            <a:pPr algn="just">
              <a:defRPr/>
            </a:pP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Học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tập</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làm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theo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tấm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gương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về</a:t>
            </a:r>
            <a:r>
              <a:rPr lang="en-US" sz="2600" dirty="0">
                <a:latin typeface="Times New Roman" pitchFamily="18" charset="0"/>
                <a:cs typeface="Times New Roman" pitchFamily="18" charset="0"/>
              </a:rPr>
              <a:t> ý </a:t>
            </a:r>
            <a:r>
              <a:rPr lang="en-US" sz="2600" dirty="0" err="1">
                <a:latin typeface="Times New Roman" pitchFamily="18" charset="0"/>
                <a:cs typeface="Times New Roman" pitchFamily="18" charset="0"/>
              </a:rPr>
              <a:t>chí</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nghị</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lực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vượt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thử</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thách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đạt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được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mục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đích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cuộc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sống</a:t>
            </a:r>
            <a:endParaRPr lang="en-US" sz="2600" dirty="0">
              <a:latin typeface="Times New Roman" pitchFamily="18" charset="0"/>
              <a:cs typeface="Times New Roman" pitchFamily="18" charset="0"/>
            </a:endParaRP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905000"/>
            <a:ext cx="3228975" cy="2057400"/>
          </a:xfrm>
          <a:prstGeom prst="rect">
            <a:avLst/>
          </a:prstGeom>
          <a:noFill/>
          <a:ln>
            <a:noFill/>
          </a:ln>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8468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250" fill="hold"/>
                                        <p:tgtEl>
                                          <p:spTgt spid="7"/>
                                        </p:tgtEl>
                                        <p:attrNameLst>
                                          <p:attrName>ppt_x</p:attrName>
                                        </p:attrNameLst>
                                      </p:cBhvr>
                                      <p:tavLst>
                                        <p:tav tm="0">
                                          <p:val>
                                            <p:strVal val="#ppt_x-.2"/>
                                          </p:val>
                                        </p:tav>
                                        <p:tav tm="100000">
                                          <p:val>
                                            <p:strVal val="#ppt_x"/>
                                          </p:val>
                                        </p:tav>
                                      </p:tavLst>
                                    </p:anim>
                                    <p:anim calcmode="lin" valueType="num">
                                      <p:cBhvr>
                                        <p:cTn id="8" dur="125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250"/>
                                        <p:tgtEl>
                                          <p:spTgt spid="7"/>
                                        </p:tgtEl>
                                      </p:cBhvr>
                                    </p:animEffect>
                                  </p:childTnLst>
                                </p:cTn>
                              </p:par>
                            </p:childTnLst>
                          </p:cTn>
                        </p:par>
                        <p:par>
                          <p:cTn id="10" fill="hold" nodeType="afterGroup">
                            <p:stCondLst>
                              <p:cond delay="1250"/>
                            </p:stCondLst>
                            <p:childTnLst>
                              <p:par>
                                <p:cTn id="11" presetID="6" presetClass="entr" presetSubtype="16" fill="hold" nodeType="afterEffect">
                                  <p:stCondLst>
                                    <p:cond delay="1000"/>
                                  </p:stCondLst>
                                  <p:childTnLst>
                                    <p:set>
                                      <p:cBhvr>
                                        <p:cTn id="12" dur="1" fill="hold">
                                          <p:stCondLst>
                                            <p:cond delay="0"/>
                                          </p:stCondLst>
                                        </p:cTn>
                                        <p:tgtEl>
                                          <p:spTgt spid="98307"/>
                                        </p:tgtEl>
                                        <p:attrNameLst>
                                          <p:attrName>style.visibility</p:attrName>
                                        </p:attrNameLst>
                                      </p:cBhvr>
                                      <p:to>
                                        <p:strVal val="visible"/>
                                      </p:to>
                                    </p:set>
                                    <p:animEffect transition="in" filter="circle(in)">
                                      <p:cBhvr>
                                        <p:cTn id="13" dur="2000"/>
                                        <p:tgtEl>
                                          <p:spTgt spid="98307"/>
                                        </p:tgtEl>
                                      </p:cBhvr>
                                    </p:animEffect>
                                  </p:childTnLst>
                                </p:cTn>
                              </p:par>
                            </p:childTnLst>
                          </p:cTn>
                        </p:par>
                        <p:par>
                          <p:cTn id="14" fill="hold" nodeType="afterGroup">
                            <p:stCondLst>
                              <p:cond delay="4250"/>
                            </p:stCondLst>
                            <p:childTnLst>
                              <p:par>
                                <p:cTn id="15" presetID="16" presetClass="entr" presetSubtype="21" fill="hold" nodeType="after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10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Vertical)">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9600" y="685800"/>
            <a:ext cx="2819400" cy="533400"/>
          </a:xfrm>
          <a:prstGeom prst="rect">
            <a:avLst/>
          </a:prstGeom>
          <a:blipFill>
            <a:blip r:embed="rId2"/>
            <a:tile tx="0" ty="0" sx="100000" sy="100000" flip="none" algn="tl"/>
          </a:blip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tx1"/>
                </a:solidFill>
                <a:latin typeface="Times New Roman" pitchFamily="18" charset="0"/>
                <a:cs typeface="Times New Roman" pitchFamily="18" charset="0"/>
              </a:rPr>
              <a:t>KẾT LUẬN</a:t>
            </a:r>
          </a:p>
        </p:txBody>
      </p:sp>
      <p:sp>
        <p:nvSpPr>
          <p:cNvPr id="3" name="Rectangle 2"/>
          <p:cNvSpPr/>
          <p:nvPr/>
        </p:nvSpPr>
        <p:spPr>
          <a:xfrm>
            <a:off x="3048000" y="1371600"/>
            <a:ext cx="5562600" cy="1447800"/>
          </a:xfrm>
          <a:prstGeom prst="rect">
            <a:avLst/>
          </a:prstGeom>
          <a:solidFill>
            <a:schemeClr val="accent5">
              <a:lumMod val="40000"/>
              <a:lumOff val="6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700" dirty="0">
                <a:solidFill>
                  <a:schemeClr val="tx1"/>
                </a:solidFill>
                <a:latin typeface="Times New Roman" pitchFamily="18" charset="0"/>
                <a:cs typeface="Times New Roman" pitchFamily="18" charset="0"/>
              </a:rPr>
              <a:t>HCM </a:t>
            </a:r>
            <a:r>
              <a:rPr lang="en-US" sz="2700" dirty="0" err="1">
                <a:solidFill>
                  <a:schemeClr val="tx1"/>
                </a:solidFill>
                <a:latin typeface="Times New Roman" pitchFamily="18" charset="0"/>
                <a:cs typeface="Times New Roman" pitchFamily="18" charset="0"/>
              </a:rPr>
              <a:t>đã</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sớm</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nhận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thấy</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vai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trò</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và</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sức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mạnh</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của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văn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hóa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đưa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văn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hóa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vào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chiến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lược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phát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triển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của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đất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nước</a:t>
            </a:r>
            <a:endParaRPr lang="en-US" sz="2700" dirty="0">
              <a:solidFill>
                <a:schemeClr val="tx1"/>
              </a:solidFill>
              <a:latin typeface="Times New Roman" pitchFamily="18" charset="0"/>
              <a:cs typeface="Times New Roman" pitchFamily="18" charset="0"/>
            </a:endParaRPr>
          </a:p>
        </p:txBody>
      </p:sp>
      <p:sp>
        <p:nvSpPr>
          <p:cNvPr id="5" name="Rectangle 4"/>
          <p:cNvSpPr/>
          <p:nvPr/>
        </p:nvSpPr>
        <p:spPr>
          <a:xfrm>
            <a:off x="609600" y="2971800"/>
            <a:ext cx="8001000" cy="1524000"/>
          </a:xfrm>
          <a:prstGeom prst="rect">
            <a:avLst/>
          </a:prstGeom>
          <a:solidFill>
            <a:srgbClr val="FFFF99"/>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700" dirty="0">
                <a:solidFill>
                  <a:schemeClr val="tx1"/>
                </a:solidFill>
                <a:latin typeface="Times New Roman" pitchFamily="18" charset="0"/>
                <a:cs typeface="Times New Roman" pitchFamily="18" charset="0"/>
              </a:rPr>
              <a:t>HCM </a:t>
            </a:r>
            <a:r>
              <a:rPr lang="en-US" sz="2700" dirty="0" err="1">
                <a:solidFill>
                  <a:schemeClr val="tx1"/>
                </a:solidFill>
                <a:latin typeface="Times New Roman" pitchFamily="18" charset="0"/>
                <a:cs typeface="Times New Roman" pitchFamily="18" charset="0"/>
              </a:rPr>
              <a:t>đã</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đóng</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góp</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rất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đặc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sắc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vào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tư</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tưởng</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đạo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đức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học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mácxít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Đóng</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góp</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đó</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đã</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nâng</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Người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lên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vị</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trí</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một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nhà</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đạo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đức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học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lỗi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lạc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được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thế</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giới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thừa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nhận</a:t>
            </a:r>
            <a:endParaRPr lang="en-US" sz="2700" dirty="0">
              <a:solidFill>
                <a:schemeClr val="tx1"/>
              </a:solidFill>
              <a:latin typeface="Times New Roman" pitchFamily="18" charset="0"/>
              <a:cs typeface="Times New Roman" pitchFamily="18" charset="0"/>
            </a:endParaRPr>
          </a:p>
        </p:txBody>
      </p:sp>
      <p:sp>
        <p:nvSpPr>
          <p:cNvPr id="6" name="Rectangle 5"/>
          <p:cNvSpPr/>
          <p:nvPr/>
        </p:nvSpPr>
        <p:spPr>
          <a:xfrm>
            <a:off x="609600" y="4648200"/>
            <a:ext cx="8001000" cy="1295400"/>
          </a:xfrm>
          <a:prstGeom prst="rect">
            <a:avLst/>
          </a:prstGeom>
          <a:solidFill>
            <a:schemeClr val="accent6">
              <a:lumMod val="40000"/>
              <a:lumOff val="60000"/>
            </a:schemeClr>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700" dirty="0">
                <a:solidFill>
                  <a:schemeClr val="tx1"/>
                </a:solidFill>
                <a:latin typeface="Times New Roman" pitchFamily="18" charset="0"/>
                <a:cs typeface="Times New Roman" pitchFamily="18" charset="0"/>
              </a:rPr>
              <a:t>TTHCM con </a:t>
            </a:r>
            <a:r>
              <a:rPr lang="en-US" sz="2700" dirty="0" err="1">
                <a:solidFill>
                  <a:schemeClr val="tx1"/>
                </a:solidFill>
                <a:latin typeface="Times New Roman" pitchFamily="18" charset="0"/>
                <a:cs typeface="Times New Roman" pitchFamily="18" charset="0"/>
              </a:rPr>
              <a:t>người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với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nội</a:t>
            </a:r>
            <a:r>
              <a:rPr lang="en-US" sz="2700" dirty="0">
                <a:solidFill>
                  <a:schemeClr val="tx1"/>
                </a:solidFill>
                <a:latin typeface="Times New Roman" pitchFamily="18" charset="0"/>
                <a:cs typeface="Times New Roman" pitchFamily="18" charset="0"/>
              </a:rPr>
              <a:t> dung </a:t>
            </a:r>
            <a:r>
              <a:rPr lang="en-US" sz="2700" dirty="0" err="1">
                <a:solidFill>
                  <a:schemeClr val="tx1"/>
                </a:solidFill>
                <a:latin typeface="Times New Roman" pitchFamily="18" charset="0"/>
                <a:cs typeface="Times New Roman" pitchFamily="18" charset="0"/>
              </a:rPr>
              <a:t>sâu</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sắc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và</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mới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mẻ</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có</a:t>
            </a:r>
            <a:r>
              <a:rPr lang="en-US" sz="2700" dirty="0">
                <a:solidFill>
                  <a:schemeClr val="tx1"/>
                </a:solidFill>
                <a:latin typeface="Times New Roman" pitchFamily="18" charset="0"/>
                <a:cs typeface="Times New Roman" pitchFamily="18" charset="0"/>
              </a:rPr>
              <a:t> ý </a:t>
            </a:r>
            <a:r>
              <a:rPr lang="en-US" sz="2700" dirty="0" err="1">
                <a:solidFill>
                  <a:schemeClr val="tx1"/>
                </a:solidFill>
                <a:latin typeface="Times New Roman" pitchFamily="18" charset="0"/>
                <a:cs typeface="Times New Roman" pitchFamily="18" charset="0"/>
              </a:rPr>
              <a:t>nghĩa</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rất</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quan</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trọng</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đối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với</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sự</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nghiệp</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giáo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dục</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và</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đào</a:t>
            </a:r>
            <a:r>
              <a:rPr lang="en-US" sz="2700" dirty="0">
                <a:solidFill>
                  <a:schemeClr val="tx1"/>
                </a:solidFill>
                <a:latin typeface="Times New Roman" pitchFamily="18" charset="0"/>
                <a:cs typeface="Times New Roman" pitchFamily="18" charset="0"/>
              </a:rPr>
              <a:t> </a:t>
            </a:r>
            <a:r>
              <a:rPr lang="en-US" sz="2700" dirty="0" err="1">
                <a:solidFill>
                  <a:schemeClr val="tx1"/>
                </a:solidFill>
                <a:latin typeface="Times New Roman" pitchFamily="18" charset="0"/>
                <a:cs typeface="Times New Roman" pitchFamily="18" charset="0"/>
              </a:rPr>
              <a:t>tạo</a:t>
            </a:r>
            <a:r>
              <a:rPr lang="en-US" sz="2700" dirty="0">
                <a:solidFill>
                  <a:schemeClr val="tx1"/>
                </a:solidFill>
                <a:latin typeface="Times New Roman" pitchFamily="18" charset="0"/>
                <a:cs typeface="Times New Roman" pitchFamily="18" charset="0"/>
              </a:rPr>
              <a:t> con </a:t>
            </a:r>
            <a:r>
              <a:rPr lang="en-US" sz="2700" dirty="0" err="1">
                <a:solidFill>
                  <a:schemeClr val="tx1"/>
                </a:solidFill>
                <a:latin typeface="Times New Roman" pitchFamily="18" charset="0"/>
                <a:cs typeface="Times New Roman" pitchFamily="18" charset="0"/>
              </a:rPr>
              <a:t>người</a:t>
            </a:r>
            <a:r>
              <a:rPr lang="en-US" sz="2700" dirty="0">
                <a:solidFill>
                  <a:schemeClr val="tx1"/>
                </a:solidFill>
                <a:latin typeface="Times New Roman" pitchFamily="18" charset="0"/>
                <a:cs typeface="Times New Roman" pitchFamily="18" charset="0"/>
              </a:rPr>
              <a:t> ở </a:t>
            </a:r>
            <a:r>
              <a:rPr lang="en-US" sz="2700" dirty="0" err="1">
                <a:solidFill>
                  <a:schemeClr val="tx1"/>
                </a:solidFill>
                <a:latin typeface="Times New Roman" pitchFamily="18" charset="0"/>
                <a:cs typeface="Times New Roman" pitchFamily="18" charset="0"/>
              </a:rPr>
              <a:t>Việt</a:t>
            </a:r>
            <a:r>
              <a:rPr lang="en-US" sz="2700" dirty="0">
                <a:solidFill>
                  <a:schemeClr val="tx1"/>
                </a:solidFill>
                <a:latin typeface="Times New Roman" pitchFamily="18" charset="0"/>
                <a:cs typeface="Times New Roman" pitchFamily="18" charset="0"/>
              </a:rPr>
              <a:t> Nam</a:t>
            </a:r>
          </a:p>
        </p:txBody>
      </p:sp>
      <p:pic>
        <p:nvPicPr>
          <p:cNvPr id="7" name="Picture 5" descr="Bac Ho nam 1969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54050" y="228600"/>
            <a:ext cx="2241550" cy="2895600"/>
          </a:xfrm>
          <a:prstGeom prst="rect">
            <a:avLst/>
          </a:prstGeom>
          <a:noFill/>
          <a:ln w="9525">
            <a:noFill/>
            <a:miter lim="800000"/>
            <a:headEnd/>
            <a:tailEnd/>
          </a:ln>
          <a:scene3d>
            <a:camera prst="orthographicFront"/>
            <a:lightRig rig="threePt" dir="t"/>
          </a:scene3d>
          <a:sp3d>
            <a:bevelT prst="convex"/>
          </a:sp3d>
        </p:spPr>
      </p:pic>
    </p:spTree>
    <p:extLst>
      <p:ext uri="{BB962C8B-B14F-4D97-AF65-F5344CB8AC3E}">
        <p14:creationId xmlns:p14="http://schemas.microsoft.com/office/powerpoint/2010/main" val="168301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childTnLst>
                                </p:cTn>
                              </p:par>
                            </p:childTnLst>
                          </p:cTn>
                        </p:par>
                        <p:par>
                          <p:cTn id="9" fill="hold" nodeType="afterGroup">
                            <p:stCondLst>
                              <p:cond delay="750"/>
                            </p:stCondLst>
                            <p:childTnLst>
                              <p:par>
                                <p:cTn id="10" presetID="4" presetClass="entr" presetSubtype="16"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750"/>
                                        <p:tgtEl>
                                          <p:spTgt spid="7"/>
                                        </p:tgtEl>
                                      </p:cBhvr>
                                    </p:animEffect>
                                  </p:childTnLst>
                                </p:cTn>
                              </p:par>
                            </p:childTnLst>
                          </p:cTn>
                        </p:par>
                        <p:par>
                          <p:cTn id="13" fill="hold" nodeType="afterGroup">
                            <p:stCondLst>
                              <p:cond delay="2000"/>
                            </p:stCondLst>
                            <p:childTnLst>
                              <p:par>
                                <p:cTn id="14" presetID="20"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wedge">
                                      <p:cBhvr>
                                        <p:cTn id="16" dur="20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edge">
                                      <p:cBhvr>
                                        <p:cTn id="21" dur="2000"/>
                                        <p:tgtEl>
                                          <p:spTgt spid="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edge">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_line.gif"/>
          <p:cNvPicPr>
            <a:picLocks noChangeAspect="1"/>
          </p:cNvPicPr>
          <p:nvPr/>
        </p:nvPicPr>
        <p:blipFill>
          <a:blip r:embed="rId2" cstate="print"/>
          <a:stretch>
            <a:fillRect/>
          </a:stretch>
        </p:blipFill>
        <p:spPr>
          <a:xfrm>
            <a:off x="473598" y="5248308"/>
            <a:ext cx="8213202" cy="919167"/>
          </a:xfrm>
          <a:prstGeom prst="rect">
            <a:avLst/>
          </a:prstGeom>
          <a:effectLst>
            <a:reflection blurRad="6350" stA="50000" endA="300" endPos="90000" dir="5400000" sy="-100000" algn="bl" rotWithShape="0"/>
          </a:effectLst>
        </p:spPr>
      </p:pic>
      <p:pic>
        <p:nvPicPr>
          <p:cNvPr id="10" name="Picture 9" descr="537025.JPG"/>
          <p:cNvPicPr>
            <a:picLocks noChangeAspect="1"/>
          </p:cNvPicPr>
          <p:nvPr/>
        </p:nvPicPr>
        <p:blipFill>
          <a:blip r:embed="rId3"/>
          <a:stretch>
            <a:fillRect/>
          </a:stretch>
        </p:blipFill>
        <p:spPr>
          <a:xfrm>
            <a:off x="1595438" y="1092200"/>
            <a:ext cx="5951537" cy="3944938"/>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rot="21260891">
            <a:off x="2784390" y="2530692"/>
            <a:ext cx="3326185" cy="1323439"/>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40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Hết</a:t>
            </a:r>
            <a:endParaRPr lang="en-US" sz="40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defRPr/>
            </a:pPr>
            <a:r>
              <a:rPr lang="en-US" sz="40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Xin</a:t>
            </a:r>
            <a:r>
              <a:rPr lang="en-US" sz="40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40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cảm</a:t>
            </a:r>
            <a:r>
              <a:rPr lang="en-US" sz="40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4000" b="1" i="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ơn</a:t>
            </a:r>
            <a:r>
              <a:rPr lang="en-US" sz="40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Tree>
    <p:extLst>
      <p:ext uri="{BB962C8B-B14F-4D97-AF65-F5344CB8AC3E}">
        <p14:creationId xmlns:p14="http://schemas.microsoft.com/office/powerpoint/2010/main" val="1928177261"/>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609600" y="60960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buFont typeface="Wingdings" pitchFamily="2" charset="2"/>
              <a:buChar char="ü"/>
              <a:defRPr/>
            </a:pPr>
            <a:r>
              <a:rPr lang="sv-SE" sz="2700" b="1" i="1" dirty="0">
                <a:latin typeface="Times New Roman" pitchFamily="18" charset="0"/>
                <a:cs typeface="Times New Roman" pitchFamily="18" charset="0"/>
              </a:rPr>
              <a:t> “Cần”</a:t>
            </a:r>
            <a:endParaRPr lang="en-US" sz="2700" dirty="0">
              <a:latin typeface="Times New Roman" pitchFamily="18" charset="0"/>
              <a:cs typeface="Times New Roman" pitchFamily="18" charset="0"/>
            </a:endParaRPr>
          </a:p>
        </p:txBody>
      </p:sp>
      <p:sp>
        <p:nvSpPr>
          <p:cNvPr id="9" name="Rectangle 2"/>
          <p:cNvSpPr>
            <a:spLocks noChangeArrowheads="1"/>
          </p:cNvSpPr>
          <p:nvPr/>
        </p:nvSpPr>
        <p:spPr bwMode="auto">
          <a:xfrm>
            <a:off x="609600" y="1219200"/>
            <a:ext cx="78486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700" b="1" dirty="0">
                <a:latin typeface="Times New Roman" pitchFamily="18" charset="0"/>
                <a:cs typeface="Times New Roman" pitchFamily="18" charset="0"/>
              </a:rPr>
              <a:t> “</a:t>
            </a:r>
            <a:r>
              <a:rPr lang="en-US" sz="2700" b="1" i="1" dirty="0" err="1">
                <a:latin typeface="Times New Roman" pitchFamily="18" charset="0"/>
                <a:cs typeface="Times New Roman" pitchFamily="18" charset="0"/>
              </a:rPr>
              <a:t>Kiệm</a:t>
            </a:r>
            <a:r>
              <a:rPr lang="en-US" sz="2700" b="1" dirty="0">
                <a:latin typeface="Times New Roman" pitchFamily="18" charset="0"/>
                <a:cs typeface="Times New Roman" pitchFamily="18" charset="0"/>
              </a:rPr>
              <a: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là</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tiết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kiệm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không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xỉ</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lãng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phí</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bừa</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bãi</a:t>
            </a:r>
            <a:endParaRPr lang="en-US" sz="2700" dirty="0">
              <a:latin typeface="Times New Roman" pitchFamily="18" charset="0"/>
              <a:cs typeface="Times New Roman" pitchFamily="18" charset="0"/>
            </a:endParaRPr>
          </a:p>
        </p:txBody>
      </p:sp>
      <p:sp>
        <p:nvSpPr>
          <p:cNvPr id="10" name="Rectangle 3"/>
          <p:cNvSpPr>
            <a:spLocks noChangeArrowheads="1"/>
          </p:cNvSpPr>
          <p:nvPr/>
        </p:nvSpPr>
        <p:spPr bwMode="auto">
          <a:xfrm>
            <a:off x="609600" y="1828800"/>
            <a:ext cx="7848600" cy="954087"/>
          </a:xfrm>
          <a:prstGeom prst="rect">
            <a:avLst/>
          </a:prstGeom>
          <a:solidFill>
            <a:srgbClr val="FFFF99"/>
          </a:solidFill>
          <a:ln w="9525">
            <a:noFill/>
            <a:miter lim="800000"/>
            <a:headEnd/>
            <a:tailEnd/>
          </a:ln>
          <a:scene3d>
            <a:camera prst="orthographicFront"/>
            <a:lightRig rig="threePt" dir="t"/>
          </a:scene3d>
          <a:sp3d>
            <a:bevelT prst="convex"/>
          </a:sp3d>
        </p:spPr>
        <p:txBody>
          <a:bodyPr>
            <a:spAutoFit/>
          </a:bodyPr>
          <a:lstStyle/>
          <a:p>
            <a:pPr algn="just">
              <a:defRPr/>
            </a:pPr>
            <a:r>
              <a:rPr lang="en-US" sz="2700" dirty="0">
                <a:latin typeface="Times New Roman" pitchFamily="18" charset="0"/>
                <a:cs typeface="Times New Roman" pitchFamily="18" charset="0"/>
              </a:rPr>
              <a:t>“</a:t>
            </a:r>
            <a:r>
              <a:rPr lang="en-US" sz="2700" dirty="0" err="1">
                <a:latin typeface="Times New Roman" pitchFamily="18" charset="0"/>
                <a:cs typeface="Times New Roman" pitchFamily="18" charset="0"/>
              </a:rPr>
              <a:t>Tiết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kiệm</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cả</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về</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vật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chất</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công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sức</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lao</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động</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thời</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gian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tiền</a:t>
            </a:r>
            <a:r>
              <a:rPr lang="en-US" sz="2700" dirty="0">
                <a:latin typeface="Times New Roman" pitchFamily="18" charset="0"/>
                <a:cs typeface="Times New Roman" pitchFamily="18" charset="0"/>
              </a:rPr>
              <a:t> </a:t>
            </a:r>
            <a:r>
              <a:rPr lang="en-US" sz="2700" dirty="0" err="1">
                <a:latin typeface="Times New Roman" pitchFamily="18" charset="0"/>
                <a:cs typeface="Times New Roman" pitchFamily="18" charset="0"/>
              </a:rPr>
              <a:t>của</a:t>
            </a:r>
            <a:r>
              <a:rPr lang="en-US" sz="2700" dirty="0">
                <a:latin typeface="Times New Roman" pitchFamily="18" charset="0"/>
                <a:cs typeface="Times New Roman" pitchFamily="18" charset="0"/>
              </a:rPr>
              <a:t>” </a:t>
            </a:r>
            <a:r>
              <a:rPr lang="en-US" i="1" dirty="0">
                <a:latin typeface="Times New Roman" pitchFamily="18" charset="0"/>
                <a:cs typeface="Times New Roman" pitchFamily="18" charset="0"/>
              </a:rPr>
              <a:t>- HCM, t.7, tr.352</a:t>
            </a:r>
          </a:p>
        </p:txBody>
      </p:sp>
      <p:sp>
        <p:nvSpPr>
          <p:cNvPr id="13" name="Rectangle 4"/>
          <p:cNvSpPr>
            <a:spLocks noChangeArrowheads="1"/>
          </p:cNvSpPr>
          <p:nvPr/>
        </p:nvSpPr>
        <p:spPr bwMode="auto">
          <a:xfrm>
            <a:off x="676275" y="4432518"/>
            <a:ext cx="7691436" cy="1815882"/>
          </a:xfrm>
          <a:prstGeom prst="rect">
            <a:avLst/>
          </a:prstGeom>
          <a:solidFill>
            <a:schemeClr val="accent3">
              <a:lumMod val="40000"/>
              <a:lumOff val="60000"/>
            </a:schemeClr>
          </a:solidFill>
          <a:ln w="9525">
            <a:noFill/>
            <a:miter lim="800000"/>
            <a:headEnd/>
            <a:tailEnd/>
          </a:ln>
          <a:scene3d>
            <a:camera prst="orthographicFront"/>
            <a:lightRig rig="threePt" dir="t"/>
          </a:scene3d>
          <a:sp3d>
            <a:bevelT prst="convex"/>
          </a:sp3d>
        </p:spPr>
        <p:txBody>
          <a:bodyPr>
            <a:spAutoFit/>
          </a:bodyPr>
          <a:lstStyle/>
          <a:p>
            <a:pPr algn="just">
              <a:defRPr/>
            </a:pPr>
            <a:r>
              <a:rPr lang="en-AU" sz="2700" dirty="0">
                <a:latin typeface="Times New Roman" pitchFamily="18" charset="0"/>
                <a:cs typeface="Times New Roman" pitchFamily="18" charset="0"/>
              </a:rPr>
              <a:t>“</a:t>
            </a:r>
            <a:r>
              <a:rPr lang="en-AU" sz="2700" dirty="0" err="1">
                <a:latin typeface="Times New Roman" pitchFamily="18" charset="0"/>
                <a:cs typeface="Times New Roman" pitchFamily="18" charset="0"/>
              </a:rPr>
              <a:t>Khi</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không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nên</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tiêu</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sài</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thì</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dù</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một</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đồng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xu</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cũng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không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nên</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tiêu</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Khi</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có</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việc</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đáng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làm</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việc</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ích</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lợi</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cho</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đồng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bào</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cho</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Tổ</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quốc</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thì</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dù</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bao</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nhiêu</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công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tốn</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bao</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nhiêu</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của</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cũng</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vui</a:t>
            </a:r>
            <a:r>
              <a:rPr lang="en-AU" sz="2700" dirty="0">
                <a:latin typeface="Times New Roman" pitchFamily="18" charset="0"/>
                <a:cs typeface="Times New Roman" pitchFamily="18" charset="0"/>
              </a:rPr>
              <a:t> </a:t>
            </a:r>
            <a:r>
              <a:rPr lang="en-AU" sz="2700" dirty="0" err="1">
                <a:latin typeface="Times New Roman" pitchFamily="18" charset="0"/>
                <a:cs typeface="Times New Roman" pitchFamily="18" charset="0"/>
              </a:rPr>
              <a:t>lòng</a:t>
            </a:r>
            <a:r>
              <a:rPr lang="en-AU" sz="2700" dirty="0">
                <a:latin typeface="Times New Roman" pitchFamily="18" charset="0"/>
                <a:cs typeface="Times New Roman" pitchFamily="18" charset="0"/>
              </a:rPr>
              <a:t>”</a:t>
            </a:r>
            <a:r>
              <a:rPr lang="en-AU" sz="2800" dirty="0">
                <a:latin typeface="Times New Roman" pitchFamily="18" charset="0"/>
                <a:cs typeface="Times New Roman" pitchFamily="18" charset="0"/>
              </a:rPr>
              <a:t> </a:t>
            </a:r>
            <a:r>
              <a:rPr lang="en-AU" i="1" dirty="0">
                <a:latin typeface="Times New Roman" pitchFamily="18" charset="0"/>
                <a:cs typeface="Times New Roman" pitchFamily="18" charset="0"/>
              </a:rPr>
              <a:t>- HCM, </a:t>
            </a:r>
            <a:r>
              <a:rPr lang="en-US" i="1" dirty="0">
                <a:latin typeface="Times New Roman" pitchFamily="18" charset="0"/>
                <a:cs typeface="Times New Roman" pitchFamily="18" charset="0"/>
              </a:rPr>
              <a:t>t.5, tr.637</a:t>
            </a:r>
          </a:p>
        </p:txBody>
      </p:sp>
      <p:sp>
        <p:nvSpPr>
          <p:cNvPr id="6" name="Down Arrow 5"/>
          <p:cNvSpPr/>
          <p:nvPr/>
        </p:nvSpPr>
        <p:spPr>
          <a:xfrm>
            <a:off x="3886200" y="4249852"/>
            <a:ext cx="1752600" cy="228600"/>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2886076"/>
            <a:ext cx="1914525" cy="130492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873158"/>
            <a:ext cx="1204911" cy="1317844"/>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886075"/>
            <a:ext cx="2209800" cy="1304926"/>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895600"/>
            <a:ext cx="2133600" cy="1304925"/>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935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75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Bottom)">
                                      <p:cBhvr>
                                        <p:cTn id="12" dur="750"/>
                                        <p:tgtEl>
                                          <p:spTgt spid="10"/>
                                        </p:tgtEl>
                                      </p:cBhvr>
                                    </p:animEffect>
                                  </p:childTnLst>
                                </p:cTn>
                              </p:par>
                            </p:childTnLst>
                          </p:cTn>
                        </p:par>
                        <p:par>
                          <p:cTn id="13" fill="hold" nodeType="afterGroup">
                            <p:stCondLst>
                              <p:cond delay="750"/>
                            </p:stCondLst>
                            <p:childTnLst>
                              <p:par>
                                <p:cTn id="14" presetID="2" presetClass="entr" presetSubtype="12" fill="hold" nodeType="afterEffect">
                                  <p:stCondLst>
                                    <p:cond delay="750"/>
                                  </p:stCondLst>
                                  <p:childTnLst>
                                    <p:set>
                                      <p:cBhvr>
                                        <p:cTn id="15" dur="1" fill="hold">
                                          <p:stCondLst>
                                            <p:cond delay="0"/>
                                          </p:stCondLst>
                                        </p:cTn>
                                        <p:tgtEl>
                                          <p:spTgt spid="118786"/>
                                        </p:tgtEl>
                                        <p:attrNameLst>
                                          <p:attrName>style.visibility</p:attrName>
                                        </p:attrNameLst>
                                      </p:cBhvr>
                                      <p:to>
                                        <p:strVal val="visible"/>
                                      </p:to>
                                    </p:set>
                                    <p:anim calcmode="lin" valueType="num">
                                      <p:cBhvr additive="base">
                                        <p:cTn id="16" dur="1250" fill="hold"/>
                                        <p:tgtEl>
                                          <p:spTgt spid="118786"/>
                                        </p:tgtEl>
                                        <p:attrNameLst>
                                          <p:attrName>ppt_x</p:attrName>
                                        </p:attrNameLst>
                                      </p:cBhvr>
                                      <p:tavLst>
                                        <p:tav tm="0">
                                          <p:val>
                                            <p:strVal val="0-#ppt_w/2"/>
                                          </p:val>
                                        </p:tav>
                                        <p:tav tm="100000">
                                          <p:val>
                                            <p:strVal val="#ppt_x"/>
                                          </p:val>
                                        </p:tav>
                                      </p:tavLst>
                                    </p:anim>
                                    <p:anim calcmode="lin" valueType="num">
                                      <p:cBhvr additive="base">
                                        <p:cTn id="17" dur="1250" fill="hold"/>
                                        <p:tgtEl>
                                          <p:spTgt spid="118786"/>
                                        </p:tgtEl>
                                        <p:attrNameLst>
                                          <p:attrName>ppt_y</p:attrName>
                                        </p:attrNameLst>
                                      </p:cBhvr>
                                      <p:tavLst>
                                        <p:tav tm="0">
                                          <p:val>
                                            <p:strVal val="1+#ppt_h/2"/>
                                          </p:val>
                                        </p:tav>
                                        <p:tav tm="100000">
                                          <p:val>
                                            <p:strVal val="#ppt_y"/>
                                          </p:val>
                                        </p:tav>
                                      </p:tavLst>
                                    </p:anim>
                                  </p:childTnLst>
                                </p:cTn>
                              </p:par>
                            </p:childTnLst>
                          </p:cTn>
                        </p:par>
                        <p:par>
                          <p:cTn id="18" fill="hold" nodeType="afterGroup">
                            <p:stCondLst>
                              <p:cond delay="2750"/>
                            </p:stCondLst>
                            <p:childTnLst>
                              <p:par>
                                <p:cTn id="19" presetID="6" presetClass="entr" presetSubtype="32" fill="hold" nodeType="afterEffect">
                                  <p:stCondLst>
                                    <p:cond delay="750"/>
                                  </p:stCondLst>
                                  <p:childTnLst>
                                    <p:set>
                                      <p:cBhvr>
                                        <p:cTn id="20" dur="1" fill="hold">
                                          <p:stCondLst>
                                            <p:cond delay="0"/>
                                          </p:stCondLst>
                                        </p:cTn>
                                        <p:tgtEl>
                                          <p:spTgt spid="118788"/>
                                        </p:tgtEl>
                                        <p:attrNameLst>
                                          <p:attrName>style.visibility</p:attrName>
                                        </p:attrNameLst>
                                      </p:cBhvr>
                                      <p:to>
                                        <p:strVal val="visible"/>
                                      </p:to>
                                    </p:set>
                                    <p:animEffect transition="in" filter="circle(out)">
                                      <p:cBhvr>
                                        <p:cTn id="21" dur="2000"/>
                                        <p:tgtEl>
                                          <p:spTgt spid="118788"/>
                                        </p:tgtEl>
                                      </p:cBhvr>
                                    </p:animEffect>
                                  </p:childTnLst>
                                </p:cTn>
                              </p:par>
                            </p:childTnLst>
                          </p:cTn>
                        </p:par>
                        <p:par>
                          <p:cTn id="22" fill="hold" nodeType="afterGroup">
                            <p:stCondLst>
                              <p:cond delay="5500"/>
                            </p:stCondLst>
                            <p:childTnLst>
                              <p:par>
                                <p:cTn id="23" presetID="21" presetClass="entr" presetSubtype="8" fill="hold" nodeType="afterEffect">
                                  <p:stCondLst>
                                    <p:cond delay="750"/>
                                  </p:stCondLst>
                                  <p:childTnLst>
                                    <p:set>
                                      <p:cBhvr>
                                        <p:cTn id="24" dur="1" fill="hold">
                                          <p:stCondLst>
                                            <p:cond delay="0"/>
                                          </p:stCondLst>
                                        </p:cTn>
                                        <p:tgtEl>
                                          <p:spTgt spid="118789"/>
                                        </p:tgtEl>
                                        <p:attrNameLst>
                                          <p:attrName>style.visibility</p:attrName>
                                        </p:attrNameLst>
                                      </p:cBhvr>
                                      <p:to>
                                        <p:strVal val="visible"/>
                                      </p:to>
                                    </p:set>
                                    <p:animEffect transition="in" filter="wheel(8)">
                                      <p:cBhvr>
                                        <p:cTn id="25" dur="2000"/>
                                        <p:tgtEl>
                                          <p:spTgt spid="118789"/>
                                        </p:tgtEl>
                                      </p:cBhvr>
                                    </p:animEffect>
                                  </p:childTnLst>
                                </p:cTn>
                              </p:par>
                            </p:childTnLst>
                          </p:cTn>
                        </p:par>
                        <p:par>
                          <p:cTn id="26" fill="hold" nodeType="afterGroup">
                            <p:stCondLst>
                              <p:cond delay="8250"/>
                            </p:stCondLst>
                            <p:childTnLst>
                              <p:par>
                                <p:cTn id="27" presetID="2" presetClass="entr" presetSubtype="6" fill="hold" nodeType="afterEffect">
                                  <p:stCondLst>
                                    <p:cond delay="750"/>
                                  </p:stCondLst>
                                  <p:childTnLst>
                                    <p:set>
                                      <p:cBhvr>
                                        <p:cTn id="28" dur="1" fill="hold">
                                          <p:stCondLst>
                                            <p:cond delay="0"/>
                                          </p:stCondLst>
                                        </p:cTn>
                                        <p:tgtEl>
                                          <p:spTgt spid="118787"/>
                                        </p:tgtEl>
                                        <p:attrNameLst>
                                          <p:attrName>style.visibility</p:attrName>
                                        </p:attrNameLst>
                                      </p:cBhvr>
                                      <p:to>
                                        <p:strVal val="visible"/>
                                      </p:to>
                                    </p:set>
                                    <p:anim calcmode="lin" valueType="num">
                                      <p:cBhvr additive="base">
                                        <p:cTn id="29" dur="1500" fill="hold"/>
                                        <p:tgtEl>
                                          <p:spTgt spid="118787"/>
                                        </p:tgtEl>
                                        <p:attrNameLst>
                                          <p:attrName>ppt_x</p:attrName>
                                        </p:attrNameLst>
                                      </p:cBhvr>
                                      <p:tavLst>
                                        <p:tav tm="0">
                                          <p:val>
                                            <p:strVal val="1+#ppt_w/2"/>
                                          </p:val>
                                        </p:tav>
                                        <p:tav tm="100000">
                                          <p:val>
                                            <p:strVal val="#ppt_x"/>
                                          </p:val>
                                        </p:tav>
                                      </p:tavLst>
                                    </p:anim>
                                    <p:anim calcmode="lin" valueType="num">
                                      <p:cBhvr additive="base">
                                        <p:cTn id="30" dur="1500" fill="hold"/>
                                        <p:tgtEl>
                                          <p:spTgt spid="118787"/>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slide(fromTop)">
                                      <p:cBhvr>
                                        <p:cTn id="35" dur="750"/>
                                        <p:tgtEl>
                                          <p:spTgt spid="6"/>
                                        </p:tgtEl>
                                      </p:cBhvr>
                                    </p:animEffect>
                                  </p:childTnLst>
                                </p:cTn>
                              </p:par>
                            </p:childTnLst>
                          </p:cTn>
                        </p:par>
                        <p:par>
                          <p:cTn id="36" fill="hold" nodeType="afterGroup">
                            <p:stCondLst>
                              <p:cond delay="750"/>
                            </p:stCondLst>
                            <p:childTnLst>
                              <p:par>
                                <p:cTn id="37" presetID="12" presetClass="entr" presetSubtype="4" fill="hold" nodeType="afterEffect">
                                  <p:stCondLst>
                                    <p:cond delay="250"/>
                                  </p:stCondLst>
                                  <p:childTnLst>
                                    <p:set>
                                      <p:cBhvr>
                                        <p:cTn id="38" dur="1" fill="hold">
                                          <p:stCondLst>
                                            <p:cond delay="0"/>
                                          </p:stCondLst>
                                        </p:cTn>
                                        <p:tgtEl>
                                          <p:spTgt spid="13"/>
                                        </p:tgtEl>
                                        <p:attrNameLst>
                                          <p:attrName>style.visibility</p:attrName>
                                        </p:attrNameLst>
                                      </p:cBhvr>
                                      <p:to>
                                        <p:strVal val="visible"/>
                                      </p:to>
                                    </p:set>
                                    <p:animEffect transition="in" filter="slide(fromBottom)">
                                      <p:cBhvr>
                                        <p:cTn id="3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679566" y="695980"/>
            <a:ext cx="76962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buFont typeface="Wingdings" pitchFamily="2" charset="2"/>
              <a:buChar char="ü"/>
              <a:defRPr/>
            </a:pPr>
            <a:r>
              <a:rPr lang="sv-SE" sz="2800" b="1" i="1" dirty="0">
                <a:latin typeface="Times New Roman" pitchFamily="18" charset="0"/>
                <a:cs typeface="Times New Roman" pitchFamily="18" charset="0"/>
              </a:rPr>
              <a:t> “Cần”</a:t>
            </a:r>
            <a:r>
              <a:rPr lang="sv-SE"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9" name="Rectangle 2"/>
          <p:cNvSpPr>
            <a:spLocks noChangeArrowheads="1"/>
          </p:cNvSpPr>
          <p:nvPr/>
        </p:nvSpPr>
        <p:spPr bwMode="auto">
          <a:xfrm>
            <a:off x="679566" y="1295400"/>
            <a:ext cx="7696200"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800" b="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Kiệm</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p>
        </p:txBody>
      </p:sp>
      <p:sp>
        <p:nvSpPr>
          <p:cNvPr id="6" name="Rectangle 2"/>
          <p:cNvSpPr>
            <a:spLocks noChangeArrowheads="1"/>
          </p:cNvSpPr>
          <p:nvPr/>
        </p:nvSpPr>
        <p:spPr bwMode="auto">
          <a:xfrm>
            <a:off x="679566" y="1905000"/>
            <a:ext cx="7696200" cy="523875"/>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800" b="1" i="1" dirty="0">
                <a:latin typeface="Times New Roman" pitchFamily="18" charset="0"/>
                <a:cs typeface="Times New Roman" pitchFamily="18" charset="0"/>
              </a:rPr>
              <a:t> “</a:t>
            </a:r>
            <a:r>
              <a:rPr lang="en-US" sz="2800" b="1" i="1" dirty="0" err="1">
                <a:latin typeface="Times New Roman" pitchFamily="18" charset="0"/>
                <a:cs typeface="Times New Roman" pitchFamily="18" charset="0"/>
              </a:rPr>
              <a:t>Liêm</a:t>
            </a:r>
            <a:r>
              <a:rPr lang="en-US" sz="2800" b="1" i="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tham</a:t>
            </a:r>
            <a:r>
              <a:rPr lang="en-US" sz="2800" dirty="0">
                <a:latin typeface="Times New Roman" pitchFamily="18" charset="0"/>
                <a:cs typeface="Times New Roman" pitchFamily="18" charset="0"/>
              </a:rPr>
              <a:t> lam</a:t>
            </a:r>
          </a:p>
        </p:txBody>
      </p:sp>
      <p:sp>
        <p:nvSpPr>
          <p:cNvPr id="8" name="Rectangle 7"/>
          <p:cNvSpPr/>
          <p:nvPr/>
        </p:nvSpPr>
        <p:spPr>
          <a:xfrm>
            <a:off x="755766" y="4267201"/>
            <a:ext cx="7626234" cy="1816100"/>
          </a:xfrm>
          <a:prstGeom prst="rect">
            <a:avLst/>
          </a:prstGeom>
          <a:solidFill>
            <a:srgbClr val="FFFF99"/>
          </a:solidFill>
          <a:scene3d>
            <a:camera prst="orthographicFront"/>
            <a:lightRig rig="threePt" dir="t"/>
          </a:scene3d>
          <a:sp3d>
            <a:bevelT w="114300" prst="artDeco"/>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Cậy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quyền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cậy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khoét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đút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hoặc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trộm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dẫn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lãng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bừa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bãi</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điều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rất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xấu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a:t>
            </a:r>
            <a:r>
              <a:rPr lang="en-US" sz="2800" dirty="0">
                <a:latin typeface="+mj-lt"/>
                <a:cs typeface="Times New Roman" pitchFamily="18" charset="0"/>
              </a:rPr>
              <a:t> </a:t>
            </a:r>
            <a:r>
              <a:rPr lang="en-US" sz="2000" i="1" dirty="0">
                <a:latin typeface="Times New Roman" pitchFamily="18" charset="0"/>
                <a:cs typeface="Times New Roman" pitchFamily="18" charset="0"/>
              </a:rPr>
              <a:t>- HCM, t.5, tr.640-641</a:t>
            </a: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148" y="2590801"/>
            <a:ext cx="2280052" cy="154305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90801"/>
            <a:ext cx="2658967" cy="154305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8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590800"/>
            <a:ext cx="2432166" cy="1521279"/>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435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750"/>
                                        <p:tgtEl>
                                          <p:spTgt spid="6"/>
                                        </p:tgtEl>
                                      </p:cBhvr>
                                    </p:animEffect>
                                  </p:childTnLst>
                                </p:cTn>
                              </p:par>
                            </p:childTnLst>
                          </p:cTn>
                        </p:par>
                        <p:par>
                          <p:cTn id="8" fill="hold" nodeType="afterGroup">
                            <p:stCondLst>
                              <p:cond delay="750"/>
                            </p:stCondLst>
                            <p:childTnLst>
                              <p:par>
                                <p:cTn id="9" presetID="22" presetClass="entr" presetSubtype="8" fill="hold" nodeType="afterEffect">
                                  <p:stCondLst>
                                    <p:cond delay="750"/>
                                  </p:stCondLst>
                                  <p:childTnLst>
                                    <p:set>
                                      <p:cBhvr>
                                        <p:cTn id="10" dur="1" fill="hold">
                                          <p:stCondLst>
                                            <p:cond delay="0"/>
                                          </p:stCondLst>
                                        </p:cTn>
                                        <p:tgtEl>
                                          <p:spTgt spid="119812"/>
                                        </p:tgtEl>
                                        <p:attrNameLst>
                                          <p:attrName>style.visibility</p:attrName>
                                        </p:attrNameLst>
                                      </p:cBhvr>
                                      <p:to>
                                        <p:strVal val="visible"/>
                                      </p:to>
                                    </p:set>
                                    <p:animEffect transition="in" filter="wipe(left)">
                                      <p:cBhvr>
                                        <p:cTn id="11" dur="1000"/>
                                        <p:tgtEl>
                                          <p:spTgt spid="119812"/>
                                        </p:tgtEl>
                                      </p:cBhvr>
                                    </p:animEffect>
                                  </p:childTnLst>
                                </p:cTn>
                              </p:par>
                            </p:childTnLst>
                          </p:cTn>
                        </p:par>
                        <p:par>
                          <p:cTn id="12" fill="hold" nodeType="afterGroup">
                            <p:stCondLst>
                              <p:cond delay="2500"/>
                            </p:stCondLst>
                            <p:childTnLst>
                              <p:par>
                                <p:cTn id="13" presetID="6" presetClass="entr" presetSubtype="32" fill="hold" nodeType="afterEffect">
                                  <p:stCondLst>
                                    <p:cond delay="750"/>
                                  </p:stCondLst>
                                  <p:childTnLst>
                                    <p:set>
                                      <p:cBhvr>
                                        <p:cTn id="14" dur="1" fill="hold">
                                          <p:stCondLst>
                                            <p:cond delay="0"/>
                                          </p:stCondLst>
                                        </p:cTn>
                                        <p:tgtEl>
                                          <p:spTgt spid="119810"/>
                                        </p:tgtEl>
                                        <p:attrNameLst>
                                          <p:attrName>style.visibility</p:attrName>
                                        </p:attrNameLst>
                                      </p:cBhvr>
                                      <p:to>
                                        <p:strVal val="visible"/>
                                      </p:to>
                                    </p:set>
                                    <p:animEffect transition="in" filter="circle(out)">
                                      <p:cBhvr>
                                        <p:cTn id="15" dur="2000"/>
                                        <p:tgtEl>
                                          <p:spTgt spid="119810"/>
                                        </p:tgtEl>
                                      </p:cBhvr>
                                    </p:animEffect>
                                  </p:childTnLst>
                                </p:cTn>
                              </p:par>
                            </p:childTnLst>
                          </p:cTn>
                        </p:par>
                        <p:par>
                          <p:cTn id="16" fill="hold" nodeType="afterGroup">
                            <p:stCondLst>
                              <p:cond delay="5250"/>
                            </p:stCondLst>
                            <p:childTnLst>
                              <p:par>
                                <p:cTn id="17" presetID="22" presetClass="entr" presetSubtype="2" fill="hold" nodeType="afterEffect">
                                  <p:stCondLst>
                                    <p:cond delay="750"/>
                                  </p:stCondLst>
                                  <p:childTnLst>
                                    <p:set>
                                      <p:cBhvr>
                                        <p:cTn id="18" dur="1" fill="hold">
                                          <p:stCondLst>
                                            <p:cond delay="0"/>
                                          </p:stCondLst>
                                        </p:cTn>
                                        <p:tgtEl>
                                          <p:spTgt spid="119814"/>
                                        </p:tgtEl>
                                        <p:attrNameLst>
                                          <p:attrName>style.visibility</p:attrName>
                                        </p:attrNameLst>
                                      </p:cBhvr>
                                      <p:to>
                                        <p:strVal val="visible"/>
                                      </p:to>
                                    </p:set>
                                    <p:animEffect transition="in" filter="wipe(right)">
                                      <p:cBhvr>
                                        <p:cTn id="19" dur="1000"/>
                                        <p:tgtEl>
                                          <p:spTgt spid="119814"/>
                                        </p:tgtEl>
                                      </p:cBhvr>
                                    </p:animEffect>
                                  </p:childTnLst>
                                </p:cTn>
                              </p:par>
                            </p:childTnLst>
                          </p:cTn>
                        </p:par>
                        <p:par>
                          <p:cTn id="20" fill="hold" nodeType="afterGroup">
                            <p:stCondLst>
                              <p:cond delay="7000"/>
                            </p:stCondLst>
                            <p:childTnLst>
                              <p:par>
                                <p:cTn id="21" presetID="2" presetClass="entr" presetSubtype="8" fill="hold" nodeType="afterEffect">
                                  <p:stCondLst>
                                    <p:cond delay="75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675446" y="640378"/>
            <a:ext cx="7700357" cy="461665"/>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buFont typeface="Wingdings" pitchFamily="2" charset="2"/>
              <a:buChar char="ü"/>
              <a:defRPr/>
            </a:pPr>
            <a:r>
              <a:rPr lang="sv-SE" sz="2400" b="1" i="1" dirty="0">
                <a:latin typeface="Times New Roman" pitchFamily="18" charset="0"/>
                <a:cs typeface="Times New Roman" pitchFamily="18" charset="0"/>
              </a:rPr>
              <a:t> “Cần”</a:t>
            </a:r>
            <a:endParaRPr lang="en-US" sz="2400" dirty="0">
              <a:latin typeface="Times New Roman" pitchFamily="18" charset="0"/>
              <a:cs typeface="Times New Roman" pitchFamily="18" charset="0"/>
            </a:endParaRPr>
          </a:p>
        </p:txBody>
      </p:sp>
      <p:sp>
        <p:nvSpPr>
          <p:cNvPr id="9" name="Rectangle 2"/>
          <p:cNvSpPr>
            <a:spLocks noChangeArrowheads="1"/>
          </p:cNvSpPr>
          <p:nvPr/>
        </p:nvSpPr>
        <p:spPr bwMode="auto">
          <a:xfrm>
            <a:off x="675446" y="1143000"/>
            <a:ext cx="7700357" cy="461665"/>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400" b="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Kiệm</a:t>
            </a:r>
            <a:r>
              <a:rPr lang="en-US" sz="2400" b="1"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6" name="Rectangle 2"/>
          <p:cNvSpPr>
            <a:spLocks noChangeArrowheads="1"/>
          </p:cNvSpPr>
          <p:nvPr/>
        </p:nvSpPr>
        <p:spPr bwMode="auto">
          <a:xfrm>
            <a:off x="675446" y="1676400"/>
            <a:ext cx="7700357" cy="461665"/>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400" b="1" i="1" dirty="0">
                <a:latin typeface="Times New Roman" pitchFamily="18" charset="0"/>
                <a:cs typeface="Times New Roman" pitchFamily="18" charset="0"/>
              </a:rPr>
              <a:t> “</a:t>
            </a:r>
            <a:r>
              <a:rPr lang="en-US" sz="2400" b="1" i="1" dirty="0" err="1">
                <a:latin typeface="Times New Roman" pitchFamily="18" charset="0"/>
                <a:cs typeface="Times New Roman" pitchFamily="18" charset="0"/>
              </a:rPr>
              <a:t>Liêm</a:t>
            </a:r>
            <a:r>
              <a:rPr lang="en-US" sz="2400" b="1" i="1" dirty="0">
                <a:latin typeface="Times New Roman" pitchFamily="18" charset="0"/>
                <a:cs typeface="Times New Roman" pitchFamily="18" charset="0"/>
              </a:rPr>
              <a:t>”</a:t>
            </a:r>
            <a:r>
              <a:rPr lang="en-US" sz="2400" dirty="0">
                <a:latin typeface="Times New Roman" pitchFamily="18" charset="0"/>
                <a:cs typeface="Times New Roman" pitchFamily="18" charset="0"/>
              </a:rPr>
              <a:t> </a:t>
            </a:r>
          </a:p>
        </p:txBody>
      </p:sp>
      <p:sp>
        <p:nvSpPr>
          <p:cNvPr id="7" name="Rectangle 2"/>
          <p:cNvSpPr>
            <a:spLocks noChangeArrowheads="1"/>
          </p:cNvSpPr>
          <p:nvPr/>
        </p:nvSpPr>
        <p:spPr bwMode="auto">
          <a:xfrm>
            <a:off x="675446" y="2209800"/>
            <a:ext cx="7700357" cy="523220"/>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eaLnBrk="0" hangingPunct="0">
              <a:buFont typeface="Wingdings" pitchFamily="2" charset="2"/>
              <a:buChar char="ü"/>
              <a:defRPr/>
            </a:pPr>
            <a:r>
              <a:rPr lang="en-US" sz="2700" b="1" i="1" spc="-90" dirty="0">
                <a:latin typeface="Times New Roman" pitchFamily="18" charset="0"/>
                <a:cs typeface="Times New Roman" pitchFamily="18" charset="0"/>
              </a:rPr>
              <a:t> </a:t>
            </a:r>
            <a:r>
              <a:rPr lang="en-US" sz="2700" b="1" i="1" spc="-90" dirty="0" err="1">
                <a:latin typeface="Times New Roman" pitchFamily="18" charset="0"/>
                <a:cs typeface="Times New Roman" pitchFamily="18" charset="0"/>
              </a:rPr>
              <a:t>Chính</a:t>
            </a:r>
            <a:r>
              <a:rPr lang="en-US" sz="2700" b="1" i="1" spc="-90" dirty="0">
                <a:latin typeface="Times New Roman" pitchFamily="18" charset="0"/>
                <a:cs typeface="Times New Roman" pitchFamily="18" charset="0"/>
              </a:rPr>
              <a:t>:</a:t>
            </a:r>
            <a:r>
              <a:rPr lang="en-US" sz="2700" spc="-90" dirty="0">
                <a:latin typeface="Times New Roman" pitchFamily="18" charset="0"/>
                <a:cs typeface="Times New Roman" pitchFamily="18" charset="0"/>
              </a:rPr>
              <a:t> </a:t>
            </a:r>
            <a:r>
              <a:rPr lang="en-US" sz="2700" i="1" spc="-90" dirty="0">
                <a:latin typeface="Times New Roman" pitchFamily="18" charset="0"/>
                <a:cs typeface="Times New Roman" pitchFamily="18" charset="0"/>
              </a:rPr>
              <a:t>“</a:t>
            </a:r>
            <a:r>
              <a:rPr lang="en-US" sz="2700" i="1" spc="-90" dirty="0" err="1">
                <a:latin typeface="Times New Roman" pitchFamily="18" charset="0"/>
                <a:cs typeface="Times New Roman" pitchFamily="18" charset="0"/>
              </a:rPr>
              <a:t>là</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không</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tà</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nghĩa</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là</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thẳng</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thắn</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đứng</a:t>
            </a:r>
            <a:r>
              <a:rPr lang="en-US" sz="2700" i="1" spc="-90" dirty="0">
                <a:latin typeface="Times New Roman" pitchFamily="18" charset="0"/>
                <a:cs typeface="Times New Roman" pitchFamily="18" charset="0"/>
              </a:rPr>
              <a:t> </a:t>
            </a:r>
            <a:r>
              <a:rPr lang="en-US" sz="2700" i="1" spc="-90" dirty="0" err="1">
                <a:latin typeface="Times New Roman" pitchFamily="18" charset="0"/>
                <a:cs typeface="Times New Roman" pitchFamily="18" charset="0"/>
              </a:rPr>
              <a:t>đắn</a:t>
            </a:r>
            <a:r>
              <a:rPr lang="en-US" sz="2700" i="1" spc="-90" dirty="0">
                <a:latin typeface="Times New Roman" pitchFamily="18" charset="0"/>
                <a:cs typeface="Times New Roman" pitchFamily="18" charset="0"/>
              </a:rPr>
              <a:t>”</a:t>
            </a:r>
            <a:endParaRPr lang="en-US" sz="2700" spc="-90" dirty="0">
              <a:latin typeface="Times New Roman" pitchFamily="18" charset="0"/>
              <a:cs typeface="Times New Roman" pitchFamily="18" charset="0"/>
            </a:endParaRPr>
          </a:p>
        </p:txBody>
      </p:sp>
      <p:sp>
        <p:nvSpPr>
          <p:cNvPr id="11" name="Rectangle 1"/>
          <p:cNvSpPr>
            <a:spLocks noChangeArrowheads="1"/>
          </p:cNvSpPr>
          <p:nvPr/>
        </p:nvSpPr>
        <p:spPr bwMode="auto">
          <a:xfrm>
            <a:off x="675447" y="5325070"/>
            <a:ext cx="4582353" cy="923330"/>
          </a:xfrm>
          <a:prstGeom prst="rect">
            <a:avLst/>
          </a:prstGeom>
          <a:solidFill>
            <a:schemeClr val="accent5">
              <a:lumMod val="20000"/>
              <a:lumOff val="80000"/>
            </a:schemeClr>
          </a:solidFill>
          <a:ln w="9525">
            <a:noFill/>
            <a:miter lim="800000"/>
            <a:headEnd/>
            <a:tailEnd/>
          </a:ln>
          <a:effectLst/>
          <a:scene3d>
            <a:camera prst="orthographicFront"/>
            <a:lightRig rig="threePt" dir="t"/>
          </a:scene3d>
          <a:sp3d>
            <a:bevelT prst="convex"/>
          </a:sp3d>
        </p:spPr>
        <p:txBody>
          <a:bodyPr anchor="ctr">
            <a:spAutoFit/>
          </a:bodyPr>
          <a:lstStyle/>
          <a:p>
            <a:pPr algn="just" eaLnBrk="0" hangingPunct="0">
              <a:defRPr/>
            </a:pPr>
            <a:r>
              <a:rPr lang="en-US" sz="2700" i="1" spc="-100" dirty="0" err="1">
                <a:latin typeface="Times New Roman" pitchFamily="18" charset="0"/>
                <a:cs typeface="Times New Roman" pitchFamily="18" charset="0"/>
              </a:rPr>
              <a:t>Đối</a:t>
            </a:r>
            <a:r>
              <a:rPr lang="en-US" sz="2700" i="1" spc="-100" dirty="0">
                <a:latin typeface="Times New Roman" pitchFamily="18" charset="0"/>
                <a:cs typeface="Times New Roman" pitchFamily="18" charset="0"/>
              </a:rPr>
              <a:t> </a:t>
            </a:r>
            <a:r>
              <a:rPr lang="en-US" sz="2700" i="1" spc="-100" dirty="0" err="1">
                <a:latin typeface="Times New Roman" pitchFamily="18" charset="0"/>
                <a:cs typeface="Times New Roman" pitchFamily="18" charset="0"/>
              </a:rPr>
              <a:t>với</a:t>
            </a:r>
            <a:r>
              <a:rPr lang="en-US" sz="2700" i="1" spc="-100" dirty="0">
                <a:latin typeface="Times New Roman" pitchFamily="18" charset="0"/>
                <a:cs typeface="Times New Roman" pitchFamily="18" charset="0"/>
              </a:rPr>
              <a:t> </a:t>
            </a:r>
            <a:r>
              <a:rPr lang="en-US" sz="2700" i="1" spc="-100" dirty="0" err="1">
                <a:latin typeface="Times New Roman" pitchFamily="18" charset="0"/>
                <a:cs typeface="Times New Roman" pitchFamily="18" charset="0"/>
              </a:rPr>
              <a:t>việc</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để</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việc</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công</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lên</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trên</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việc</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tư</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làm</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việc</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chu</a:t>
            </a:r>
            <a:r>
              <a:rPr lang="en-US" sz="2700" spc="-100" dirty="0">
                <a:latin typeface="Times New Roman" pitchFamily="18" charset="0"/>
                <a:cs typeface="Times New Roman" pitchFamily="18" charset="0"/>
              </a:rPr>
              <a:t> </a:t>
            </a:r>
            <a:r>
              <a:rPr lang="en-US" sz="2700" spc="-100" dirty="0" err="1">
                <a:latin typeface="Times New Roman" pitchFamily="18" charset="0"/>
                <a:cs typeface="Times New Roman" pitchFamily="18" charset="0"/>
              </a:rPr>
              <a:t>đáo</a:t>
            </a:r>
            <a:endParaRPr lang="en-US" sz="2700" spc="-100" dirty="0">
              <a:latin typeface="Times New Roman" pitchFamily="18" charset="0"/>
              <a:cs typeface="Times New Roman" pitchFamily="18" charset="0"/>
            </a:endParaRPr>
          </a:p>
        </p:txBody>
      </p:sp>
      <p:sp>
        <p:nvSpPr>
          <p:cNvPr id="12" name="Rectangle 11"/>
          <p:cNvSpPr/>
          <p:nvPr/>
        </p:nvSpPr>
        <p:spPr>
          <a:xfrm>
            <a:off x="675447" y="2886670"/>
            <a:ext cx="4582353" cy="923330"/>
          </a:xfrm>
          <a:prstGeom prst="rect">
            <a:avLst/>
          </a:prstGeom>
          <a:solidFill>
            <a:schemeClr val="accent5">
              <a:lumMod val="20000"/>
              <a:lumOff val="80000"/>
            </a:schemeClr>
          </a:solidFill>
          <a:scene3d>
            <a:camera prst="orthographicFront"/>
            <a:lightRig rig="threePt" dir="t"/>
          </a:scene3d>
          <a:sp3d>
            <a:bevelT prst="convex"/>
          </a:sp3d>
        </p:spPr>
        <p:txBody>
          <a:bodyPr>
            <a:spAutoFit/>
          </a:bodyPr>
          <a:lstStyle/>
          <a:p>
            <a:pPr algn="just" eaLnBrk="0" hangingPunct="0">
              <a:defRPr/>
            </a:pPr>
            <a:r>
              <a:rPr lang="en-US" sz="2700" i="1" spc="-70" dirty="0" err="1">
                <a:latin typeface="Times New Roman" pitchFamily="18" charset="0"/>
                <a:cs typeface="Times New Roman" pitchFamily="18" charset="0"/>
              </a:rPr>
              <a:t>Đối</a:t>
            </a:r>
            <a:r>
              <a:rPr lang="en-US" sz="2700" i="1" spc="-70" dirty="0">
                <a:latin typeface="Times New Roman" pitchFamily="18" charset="0"/>
                <a:cs typeface="Times New Roman" pitchFamily="18" charset="0"/>
              </a:rPr>
              <a:t> </a:t>
            </a:r>
            <a:r>
              <a:rPr lang="en-US" sz="2700" i="1" spc="-70" dirty="0" err="1">
                <a:latin typeface="Times New Roman" pitchFamily="18" charset="0"/>
                <a:cs typeface="Times New Roman" pitchFamily="18" charset="0"/>
              </a:rPr>
              <a:t>với</a:t>
            </a:r>
            <a:r>
              <a:rPr lang="en-US" sz="2700" i="1" spc="-70" dirty="0">
                <a:latin typeface="Times New Roman" pitchFamily="18" charset="0"/>
                <a:cs typeface="Times New Roman" pitchFamily="18" charset="0"/>
              </a:rPr>
              <a:t> </a:t>
            </a:r>
            <a:r>
              <a:rPr lang="en-US" sz="2700" i="1" spc="-70" dirty="0" err="1">
                <a:latin typeface="Times New Roman" pitchFamily="18" charset="0"/>
                <a:cs typeface="Times New Roman" pitchFamily="18" charset="0"/>
              </a:rPr>
              <a:t>mình</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không</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tự</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cao</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chịu</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khó</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học</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tập</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cầu</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tiến</a:t>
            </a:r>
            <a:r>
              <a:rPr lang="en-US" sz="2700" spc="-70" dirty="0">
                <a:latin typeface="Times New Roman" pitchFamily="18" charset="0"/>
                <a:cs typeface="Times New Roman" pitchFamily="18" charset="0"/>
              </a:rPr>
              <a:t> </a:t>
            </a:r>
            <a:r>
              <a:rPr lang="en-US" sz="2700" spc="-70" dirty="0" err="1">
                <a:latin typeface="Times New Roman" pitchFamily="18" charset="0"/>
                <a:cs typeface="Times New Roman" pitchFamily="18" charset="0"/>
              </a:rPr>
              <a:t>bộ</a:t>
            </a:r>
            <a:endParaRPr lang="en-US" sz="2700" spc="-70" dirty="0">
              <a:latin typeface="Times New Roman" pitchFamily="18" charset="0"/>
              <a:cs typeface="Times New Roman" pitchFamily="18" charset="0"/>
            </a:endParaRPr>
          </a:p>
        </p:txBody>
      </p:sp>
      <p:sp>
        <p:nvSpPr>
          <p:cNvPr id="13" name="Rectangle 12"/>
          <p:cNvSpPr/>
          <p:nvPr/>
        </p:nvSpPr>
        <p:spPr>
          <a:xfrm>
            <a:off x="675447" y="3886200"/>
            <a:ext cx="4582353" cy="1338828"/>
          </a:xfrm>
          <a:prstGeom prst="rect">
            <a:avLst/>
          </a:prstGeom>
          <a:solidFill>
            <a:schemeClr val="accent5">
              <a:lumMod val="20000"/>
              <a:lumOff val="80000"/>
            </a:schemeClr>
          </a:solidFill>
          <a:scene3d>
            <a:camera prst="orthographicFront"/>
            <a:lightRig rig="threePt" dir="t"/>
          </a:scene3d>
          <a:sp3d>
            <a:bevelT prst="convex"/>
          </a:sp3d>
        </p:spPr>
        <p:txBody>
          <a:bodyPr>
            <a:spAutoFit/>
          </a:bodyPr>
          <a:lstStyle/>
          <a:p>
            <a:pPr algn="just" eaLnBrk="0" hangingPunct="0">
              <a:defRPr/>
            </a:pPr>
            <a:r>
              <a:rPr lang="en-US" sz="2700" i="1" spc="-20" dirty="0" err="1">
                <a:latin typeface="Times New Roman" pitchFamily="18" charset="0"/>
                <a:cs typeface="Times New Roman" pitchFamily="18" charset="0"/>
              </a:rPr>
              <a:t>Đối</a:t>
            </a:r>
            <a:r>
              <a:rPr lang="en-US" sz="2700" i="1" spc="-20" dirty="0">
                <a:latin typeface="Times New Roman" pitchFamily="18" charset="0"/>
                <a:cs typeface="Times New Roman" pitchFamily="18" charset="0"/>
              </a:rPr>
              <a:t> </a:t>
            </a:r>
            <a:r>
              <a:rPr lang="en-US" sz="2700" i="1" spc="-20" dirty="0" err="1">
                <a:latin typeface="Times New Roman" pitchFamily="18" charset="0"/>
                <a:cs typeface="Times New Roman" pitchFamily="18" charset="0"/>
              </a:rPr>
              <a:t>với</a:t>
            </a:r>
            <a:r>
              <a:rPr lang="en-US" sz="2700" i="1" spc="-20" dirty="0">
                <a:latin typeface="Times New Roman" pitchFamily="18" charset="0"/>
                <a:cs typeface="Times New Roman" pitchFamily="18" charset="0"/>
              </a:rPr>
              <a:t> </a:t>
            </a:r>
            <a:r>
              <a:rPr lang="en-US" sz="2700" i="1" spc="-20" dirty="0" err="1">
                <a:latin typeface="Times New Roman" pitchFamily="18" charset="0"/>
                <a:cs typeface="Times New Roman" pitchFamily="18" charset="0"/>
              </a:rPr>
              <a:t>người</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không</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nịnh</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hót</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coi</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khinh</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người</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khác</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luôn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chân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thành</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khiêm</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tốn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đoàn</a:t>
            </a:r>
            <a:r>
              <a:rPr lang="en-US" sz="2700" spc="-20" dirty="0">
                <a:latin typeface="Times New Roman" pitchFamily="18" charset="0"/>
                <a:cs typeface="Times New Roman" pitchFamily="18" charset="0"/>
              </a:rPr>
              <a:t> </a:t>
            </a:r>
            <a:r>
              <a:rPr lang="en-US" sz="2700" spc="-20" dirty="0" err="1">
                <a:latin typeface="Times New Roman" pitchFamily="18" charset="0"/>
                <a:cs typeface="Times New Roman" pitchFamily="18" charset="0"/>
              </a:rPr>
              <a:t>kết</a:t>
            </a:r>
            <a:endParaRPr lang="en-US" sz="2700" spc="-20" dirty="0">
              <a:latin typeface="Times New Roman" pitchFamily="18" charset="0"/>
              <a:cs typeface="Times New Roman" pitchFamily="18" charset="0"/>
            </a:endParaRPr>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25" y="5410200"/>
            <a:ext cx="2466975" cy="953478"/>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2819400"/>
            <a:ext cx="2466975" cy="1306451"/>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4162818"/>
            <a:ext cx="2466975" cy="1153934"/>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652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75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0-#ppt_w/2"/>
                                          </p:val>
                                        </p:tav>
                                        <p:tav tm="100000">
                                          <p:val>
                                            <p:strVal val="#ppt_x"/>
                                          </p:val>
                                        </p:tav>
                                      </p:tavLst>
                                    </p:anim>
                                    <p:anim calcmode="lin" valueType="num">
                                      <p:cBhvr additive="base">
                                        <p:cTn id="13" dur="750" fill="hold"/>
                                        <p:tgtEl>
                                          <p:spTgt spid="12"/>
                                        </p:tgtEl>
                                        <p:attrNameLst>
                                          <p:attrName>ppt_y</p:attrName>
                                        </p:attrNameLst>
                                      </p:cBhvr>
                                      <p:tavLst>
                                        <p:tav tm="0">
                                          <p:val>
                                            <p:strVal val="#ppt_y"/>
                                          </p:val>
                                        </p:tav>
                                        <p:tav tm="100000">
                                          <p:val>
                                            <p:strVal val="#ppt_y"/>
                                          </p:val>
                                        </p:tav>
                                      </p:tavLst>
                                    </p:anim>
                                  </p:childTnLst>
                                </p:cTn>
                              </p:par>
                              <p:par>
                                <p:cTn id="14" presetID="6" presetClass="entr" presetSubtype="32" fill="hold" nodeType="withEffect">
                                  <p:stCondLst>
                                    <p:cond delay="1000"/>
                                  </p:stCondLst>
                                  <p:childTnLst>
                                    <p:set>
                                      <p:cBhvr>
                                        <p:cTn id="15" dur="1" fill="hold">
                                          <p:stCondLst>
                                            <p:cond delay="0"/>
                                          </p:stCondLst>
                                        </p:cTn>
                                        <p:tgtEl>
                                          <p:spTgt spid="125957"/>
                                        </p:tgtEl>
                                        <p:attrNameLst>
                                          <p:attrName>style.visibility</p:attrName>
                                        </p:attrNameLst>
                                      </p:cBhvr>
                                      <p:to>
                                        <p:strVal val="visible"/>
                                      </p:to>
                                    </p:set>
                                    <p:animEffect transition="in" filter="circle(out)">
                                      <p:cBhvr>
                                        <p:cTn id="16" dur="2000"/>
                                        <p:tgtEl>
                                          <p:spTgt spid="1259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0-#ppt_w/2"/>
                                          </p:val>
                                        </p:tav>
                                        <p:tav tm="100000">
                                          <p:val>
                                            <p:strVal val="#ppt_x"/>
                                          </p:val>
                                        </p:tav>
                                      </p:tavLst>
                                    </p:anim>
                                    <p:anim calcmode="lin" valueType="num">
                                      <p:cBhvr additive="base">
                                        <p:cTn id="22" dur="750" fill="hold"/>
                                        <p:tgtEl>
                                          <p:spTgt spid="13"/>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750"/>
                            </p:stCondLst>
                            <p:childTnLst>
                              <p:par>
                                <p:cTn id="24" presetID="6" presetClass="entr" presetSubtype="32" fill="hold" nodeType="afterEffect">
                                  <p:stCondLst>
                                    <p:cond delay="1000"/>
                                  </p:stCondLst>
                                  <p:childTnLst>
                                    <p:set>
                                      <p:cBhvr>
                                        <p:cTn id="25" dur="1" fill="hold">
                                          <p:stCondLst>
                                            <p:cond delay="0"/>
                                          </p:stCondLst>
                                        </p:cTn>
                                        <p:tgtEl>
                                          <p:spTgt spid="125959"/>
                                        </p:tgtEl>
                                        <p:attrNameLst>
                                          <p:attrName>style.visibility</p:attrName>
                                        </p:attrNameLst>
                                      </p:cBhvr>
                                      <p:to>
                                        <p:strVal val="visible"/>
                                      </p:to>
                                    </p:set>
                                    <p:animEffect transition="in" filter="circle(out)">
                                      <p:cBhvr>
                                        <p:cTn id="26" dur="2000"/>
                                        <p:tgtEl>
                                          <p:spTgt spid="12595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750" fill="hold"/>
                                        <p:tgtEl>
                                          <p:spTgt spid="11"/>
                                        </p:tgtEl>
                                        <p:attrNameLst>
                                          <p:attrName>ppt_x</p:attrName>
                                        </p:attrNameLst>
                                      </p:cBhvr>
                                      <p:tavLst>
                                        <p:tav tm="0">
                                          <p:val>
                                            <p:strVal val="0-#ppt_w/2"/>
                                          </p:val>
                                        </p:tav>
                                        <p:tav tm="100000">
                                          <p:val>
                                            <p:strVal val="#ppt_x"/>
                                          </p:val>
                                        </p:tav>
                                      </p:tavLst>
                                    </p:anim>
                                    <p:anim calcmode="lin" valueType="num">
                                      <p:cBhvr additive="base">
                                        <p:cTn id="32" dur="750" fill="hold"/>
                                        <p:tgtEl>
                                          <p:spTgt spid="11"/>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750"/>
                            </p:stCondLst>
                            <p:childTnLst>
                              <p:par>
                                <p:cTn id="34" presetID="6" presetClass="entr" presetSubtype="32" fill="hold" nodeType="afterEffect">
                                  <p:stCondLst>
                                    <p:cond delay="1000"/>
                                  </p:stCondLst>
                                  <p:childTnLst>
                                    <p:set>
                                      <p:cBhvr>
                                        <p:cTn id="35" dur="1" fill="hold">
                                          <p:stCondLst>
                                            <p:cond delay="0"/>
                                          </p:stCondLst>
                                        </p:cTn>
                                        <p:tgtEl>
                                          <p:spTgt spid="125954"/>
                                        </p:tgtEl>
                                        <p:attrNameLst>
                                          <p:attrName>style.visibility</p:attrName>
                                        </p:attrNameLst>
                                      </p:cBhvr>
                                      <p:to>
                                        <p:strVal val="visible"/>
                                      </p:to>
                                    </p:set>
                                    <p:animEffect transition="in" filter="circle(out)">
                                      <p:cBhvr>
                                        <p:cTn id="36" dur="2000"/>
                                        <p:tgtEl>
                                          <p:spTgt spid="12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762000" y="548789"/>
            <a:ext cx="7620000" cy="492443"/>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nchor="ctr">
            <a:spAutoFit/>
          </a:bodyPr>
          <a:lstStyle/>
          <a:p>
            <a:pPr algn="just" eaLnBrk="0" hangingPunct="0">
              <a:buFont typeface="Wingdings" pitchFamily="2" charset="2"/>
              <a:buChar char="ü"/>
              <a:defRPr/>
            </a:pPr>
            <a:r>
              <a:rPr lang="sv-SE" sz="2600" b="1" i="1" dirty="0">
                <a:latin typeface="Times New Roman" pitchFamily="18" charset="0"/>
                <a:cs typeface="Times New Roman" pitchFamily="18" charset="0"/>
              </a:rPr>
              <a:t> “Cần”</a:t>
            </a:r>
            <a:endParaRPr lang="en-US" sz="2600" dirty="0">
              <a:latin typeface="Times New Roman" pitchFamily="18" charset="0"/>
              <a:cs typeface="Times New Roman" pitchFamily="18" charset="0"/>
            </a:endParaRPr>
          </a:p>
        </p:txBody>
      </p:sp>
      <p:sp>
        <p:nvSpPr>
          <p:cNvPr id="9" name="Rectangle 2"/>
          <p:cNvSpPr>
            <a:spLocks noChangeArrowheads="1"/>
          </p:cNvSpPr>
          <p:nvPr/>
        </p:nvSpPr>
        <p:spPr bwMode="auto">
          <a:xfrm>
            <a:off x="762000" y="1066800"/>
            <a:ext cx="7620000" cy="492443"/>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600" b="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Kiệm</a:t>
            </a:r>
            <a:r>
              <a:rPr lang="en-US" sz="2600" b="1" dirty="0">
                <a:latin typeface="Times New Roman" pitchFamily="18" charset="0"/>
                <a:cs typeface="Times New Roman" pitchFamily="18" charset="0"/>
              </a:rPr>
              <a:t>”</a:t>
            </a:r>
            <a:r>
              <a:rPr lang="en-US" sz="2600" dirty="0">
                <a:latin typeface="Times New Roman" pitchFamily="18" charset="0"/>
                <a:cs typeface="Times New Roman" pitchFamily="18" charset="0"/>
              </a:rPr>
              <a:t> </a:t>
            </a:r>
          </a:p>
        </p:txBody>
      </p:sp>
      <p:sp>
        <p:nvSpPr>
          <p:cNvPr id="6" name="Rectangle 2"/>
          <p:cNvSpPr>
            <a:spLocks noChangeArrowheads="1"/>
          </p:cNvSpPr>
          <p:nvPr/>
        </p:nvSpPr>
        <p:spPr bwMode="auto">
          <a:xfrm>
            <a:off x="762000" y="1600200"/>
            <a:ext cx="7620000" cy="492443"/>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buFont typeface="Wingdings" pitchFamily="2" charset="2"/>
              <a:buChar char="ü"/>
              <a:defRPr/>
            </a:pP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Liêm</a:t>
            </a:r>
            <a:r>
              <a:rPr lang="en-US" sz="2600" b="1" i="1" dirty="0">
                <a:latin typeface="Times New Roman" pitchFamily="18" charset="0"/>
                <a:cs typeface="Times New Roman" pitchFamily="18" charset="0"/>
              </a:rPr>
              <a:t>”</a:t>
            </a:r>
            <a:r>
              <a:rPr lang="en-US" sz="2600" dirty="0">
                <a:latin typeface="Times New Roman" pitchFamily="18" charset="0"/>
                <a:cs typeface="Times New Roman" pitchFamily="18" charset="0"/>
              </a:rPr>
              <a:t> </a:t>
            </a:r>
          </a:p>
        </p:txBody>
      </p:sp>
      <p:sp>
        <p:nvSpPr>
          <p:cNvPr id="7" name="Rectangle 2"/>
          <p:cNvSpPr>
            <a:spLocks noChangeArrowheads="1"/>
          </p:cNvSpPr>
          <p:nvPr/>
        </p:nvSpPr>
        <p:spPr bwMode="auto">
          <a:xfrm>
            <a:off x="762000" y="2133600"/>
            <a:ext cx="7620000" cy="492443"/>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eaLnBrk="0" hangingPunct="0">
              <a:buFont typeface="Wingdings" pitchFamily="2" charset="2"/>
              <a:buChar char="ü"/>
              <a:defRPr/>
            </a:pP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Chính</a:t>
            </a:r>
            <a:endParaRPr lang="en-US" sz="2600" dirty="0">
              <a:latin typeface="Times New Roman" pitchFamily="18" charset="0"/>
              <a:cs typeface="Times New Roman" pitchFamily="18" charset="0"/>
            </a:endParaRPr>
          </a:p>
        </p:txBody>
      </p:sp>
      <p:sp>
        <p:nvSpPr>
          <p:cNvPr id="10" name="Rectangle 2"/>
          <p:cNvSpPr>
            <a:spLocks noChangeArrowheads="1"/>
          </p:cNvSpPr>
          <p:nvPr/>
        </p:nvSpPr>
        <p:spPr bwMode="auto">
          <a:xfrm>
            <a:off x="762000" y="2743200"/>
            <a:ext cx="7620000" cy="892552"/>
          </a:xfrm>
          <a:prstGeom prst="rect">
            <a:avLst/>
          </a:prstGeom>
          <a:solidFill>
            <a:schemeClr val="accent6">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eaLnBrk="0" hangingPunct="0">
              <a:buFont typeface="Wingdings" pitchFamily="2" charset="2"/>
              <a:buChar char="ü"/>
              <a:defRPr/>
            </a:pP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Chí</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công</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vô</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tư</a:t>
            </a:r>
            <a:r>
              <a:rPr lang="en-US" sz="2600" b="1" i="1" dirty="0">
                <a:latin typeface="Times New Roman" pitchFamily="18" charset="0"/>
                <a:cs typeface="Times New Roman" pitchFamily="18" charset="0"/>
              </a:rPr>
              <a:t>:</a:t>
            </a:r>
            <a:r>
              <a:rPr lang="en-US" sz="2600" dirty="0">
                <a:latin typeface="Times New Roman" pitchFamily="18" charset="0"/>
                <a:cs typeface="Times New Roman" pitchFamily="18" charset="0"/>
              </a:rPr>
              <a:t> </a:t>
            </a:r>
            <a:r>
              <a:rPr lang="sv-SE" sz="2600" dirty="0">
                <a:latin typeface="Times New Roman" pitchFamily="18" charset="0"/>
                <a:cs typeface="Times New Roman" pitchFamily="18" charset="0"/>
              </a:rPr>
              <a:t>đặt lợi ích dân tộc, nhân dân, tập thể lên trên lợi ích cá nhân</a:t>
            </a:r>
            <a:r>
              <a:rPr lang="en-US" sz="2600" dirty="0">
                <a:latin typeface="Times New Roman" pitchFamily="18" charset="0"/>
                <a:cs typeface="Times New Roman" pitchFamily="18" charset="0"/>
              </a:rPr>
              <a:t> </a:t>
            </a:r>
          </a:p>
        </p:txBody>
      </p:sp>
      <p:sp>
        <p:nvSpPr>
          <p:cNvPr id="11" name="Rectangle 1"/>
          <p:cNvSpPr>
            <a:spLocks noChangeArrowheads="1"/>
          </p:cNvSpPr>
          <p:nvPr/>
        </p:nvSpPr>
        <p:spPr bwMode="auto">
          <a:xfrm>
            <a:off x="762000" y="3749189"/>
            <a:ext cx="5867400" cy="923330"/>
          </a:xfrm>
          <a:prstGeom prst="rect">
            <a:avLst/>
          </a:prstGeom>
          <a:solidFill>
            <a:srgbClr val="FFFF99"/>
          </a:solidFill>
          <a:ln w="9525">
            <a:noFill/>
            <a:miter lim="800000"/>
            <a:headEnd/>
            <a:tailEnd/>
          </a:ln>
          <a:scene3d>
            <a:camera prst="orthographicFront"/>
            <a:lightRig rig="threePt" dir="t"/>
          </a:scene3d>
          <a:sp3d>
            <a:bevelT w="114300" prst="hardEdge"/>
          </a:sp3d>
        </p:spPr>
        <p:txBody>
          <a:bodyPr anchor="ctr">
            <a:spAutoFit/>
          </a:bodyPr>
          <a:lstStyle/>
          <a:p>
            <a:pPr algn="just" eaLnBrk="0" hangingPunct="0">
              <a:defRPr/>
            </a:pPr>
            <a:r>
              <a:rPr lang="en-US" sz="2700" spc="-40" dirty="0">
                <a:latin typeface="Times New Roman" pitchFamily="18" charset="0"/>
                <a:ea typeface="Tahoma" pitchFamily="34" charset="0"/>
                <a:cs typeface="Times New Roman" pitchFamily="18" charset="0"/>
              </a:rPr>
              <a:t>“</a:t>
            </a:r>
            <a:r>
              <a:rPr lang="en-US" sz="2700" spc="-40" dirty="0" err="1">
                <a:latin typeface="Times New Roman" pitchFamily="18" charset="0"/>
                <a:ea typeface="Tahoma" pitchFamily="34" charset="0"/>
                <a:cs typeface="Times New Roman" pitchFamily="18" charset="0"/>
              </a:rPr>
              <a:t>phải</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đặt</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lợi</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ích</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của</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cách</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mạng</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của</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Đảng</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của</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nhân</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dân</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lên</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trên</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hết</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trước</a:t>
            </a:r>
            <a:r>
              <a:rPr lang="en-US" sz="2700" spc="-40" dirty="0">
                <a:latin typeface="Times New Roman" pitchFamily="18" charset="0"/>
                <a:ea typeface="Tahoma" pitchFamily="34" charset="0"/>
                <a:cs typeface="Times New Roman" pitchFamily="18" charset="0"/>
              </a:rPr>
              <a:t> </a:t>
            </a:r>
            <a:r>
              <a:rPr lang="en-US" sz="2700" spc="-40" dirty="0" err="1">
                <a:latin typeface="Times New Roman" pitchFamily="18" charset="0"/>
                <a:ea typeface="Tahoma" pitchFamily="34" charset="0"/>
                <a:cs typeface="Times New Roman" pitchFamily="18" charset="0"/>
              </a:rPr>
              <a:t>hết</a:t>
            </a:r>
            <a:r>
              <a:rPr lang="en-US" sz="2700" spc="-40" dirty="0">
                <a:latin typeface="Times New Roman" pitchFamily="18" charset="0"/>
                <a:ea typeface="Tahoma" pitchFamily="34" charset="0"/>
                <a:cs typeface="Times New Roman" pitchFamily="18" charset="0"/>
              </a:rPr>
              <a:t>”</a:t>
            </a:r>
            <a:endParaRPr lang="en-US" sz="2700" i="1" spc="-40" dirty="0">
              <a:latin typeface="Times New Roman" pitchFamily="18" charset="0"/>
              <a:ea typeface="Tahoma" pitchFamily="34" charset="0"/>
              <a:cs typeface="Times New Roman" pitchFamily="18" charset="0"/>
            </a:endParaRPr>
          </a:p>
        </p:txBody>
      </p:sp>
      <p:sp>
        <p:nvSpPr>
          <p:cNvPr id="12" name="Rectangle 11"/>
          <p:cNvSpPr/>
          <p:nvPr/>
        </p:nvSpPr>
        <p:spPr>
          <a:xfrm>
            <a:off x="762000" y="4800600"/>
            <a:ext cx="5867400" cy="1338828"/>
          </a:xfrm>
          <a:prstGeom prst="rect">
            <a:avLst/>
          </a:prstGeom>
          <a:solidFill>
            <a:schemeClr val="accent5">
              <a:lumMod val="40000"/>
              <a:lumOff val="60000"/>
            </a:schemeClr>
          </a:solidFill>
          <a:scene3d>
            <a:camera prst="orthographicFront"/>
            <a:lightRig rig="threePt" dir="t"/>
          </a:scene3d>
          <a:sp3d>
            <a:bevelT prst="convex"/>
          </a:sp3d>
        </p:spPr>
        <p:txBody>
          <a:bodyPr>
            <a:spAutoFit/>
          </a:bodyPr>
          <a:lstStyle/>
          <a:p>
            <a:pPr algn="just">
              <a:defRPr/>
            </a:pPr>
            <a:r>
              <a:rPr lang="en-US" sz="2700" spc="-10" dirty="0">
                <a:latin typeface="Times New Roman" pitchFamily="18" charset="0"/>
                <a:cs typeface="Times New Roman" pitchFamily="18" charset="0"/>
              </a:rPr>
              <a:t>“</a:t>
            </a:r>
            <a:r>
              <a:rPr lang="en-US" sz="2700" spc="-10" dirty="0" err="1">
                <a:latin typeface="Times New Roman" pitchFamily="18" charset="0"/>
                <a:cs typeface="Times New Roman" pitchFamily="18" charset="0"/>
              </a:rPr>
              <a:t>mình</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vì</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mọi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người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mọi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người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vì</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mình</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phê</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phán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lối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suy</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nghĩ</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cá</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nhân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chủ</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nghĩa</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ăn</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cỗ</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đi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trước</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lội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nước</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đi</a:t>
            </a:r>
            <a:r>
              <a:rPr lang="en-US" sz="2700" spc="-10" dirty="0">
                <a:latin typeface="Times New Roman" pitchFamily="18" charset="0"/>
                <a:cs typeface="Times New Roman" pitchFamily="18" charset="0"/>
              </a:rPr>
              <a:t> </a:t>
            </a:r>
            <a:r>
              <a:rPr lang="en-US" sz="2700" spc="-10" dirty="0" err="1">
                <a:latin typeface="Times New Roman" pitchFamily="18" charset="0"/>
                <a:cs typeface="Times New Roman" pitchFamily="18" charset="0"/>
              </a:rPr>
              <a:t>sau</a:t>
            </a:r>
            <a:r>
              <a:rPr lang="en-US" sz="2700" spc="-10" dirty="0">
                <a:latin typeface="Times New Roman" pitchFamily="18" charset="0"/>
                <a:cs typeface="Times New Roman" pitchFamily="18" charset="0"/>
              </a:rPr>
              <a:t>”</a:t>
            </a:r>
            <a:endParaRPr lang="en-US" sz="2700" i="1" spc="-10" dirty="0">
              <a:latin typeface="Times New Roman" pitchFamily="18" charset="0"/>
              <a:cs typeface="Times New Roman" pitchFamily="18" charset="0"/>
            </a:endParaRPr>
          </a:p>
        </p:txBody>
      </p:sp>
      <p:sp>
        <p:nvSpPr>
          <p:cNvPr id="14" name="Down Arrow 13"/>
          <p:cNvSpPr/>
          <p:nvPr/>
        </p:nvSpPr>
        <p:spPr>
          <a:xfrm>
            <a:off x="3276600" y="4648200"/>
            <a:ext cx="1219200" cy="139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itchFamily="18" charset="0"/>
              <a:cs typeface="Times New Roman" pitchFamily="18" charset="0"/>
            </a:endParaRPr>
          </a:p>
        </p:txBody>
      </p:sp>
      <p:pic>
        <p:nvPicPr>
          <p:cNvPr id="1269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3749189"/>
            <a:ext cx="1800225" cy="2390239"/>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940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750"/>
                                        <p:tgtEl>
                                          <p:spTgt spid="10"/>
                                        </p:tgtEl>
                                      </p:cBhvr>
                                    </p:animEffect>
                                  </p:childTnLst>
                                </p:cTn>
                              </p:par>
                            </p:childTnLst>
                          </p:cTn>
                        </p:par>
                        <p:par>
                          <p:cTn id="8" fill="hold" nodeType="afterGroup">
                            <p:stCondLst>
                              <p:cond delay="750"/>
                            </p:stCondLst>
                            <p:childTnLst>
                              <p:par>
                                <p:cTn id="9" presetID="5" presetClass="entr" presetSubtype="10" fill="hold" nodeType="afterEffect">
                                  <p:stCondLst>
                                    <p:cond delay="125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1000"/>
                                        <p:tgtEl>
                                          <p:spTgt spid="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Top)">
                                      <p:cBhvr>
                                        <p:cTn id="16" dur="1000"/>
                                        <p:tgtEl>
                                          <p:spTgt spid="14"/>
                                        </p:tgtEl>
                                      </p:cBhvr>
                                    </p:animEffect>
                                  </p:childTnLst>
                                </p:cTn>
                              </p:par>
                            </p:childTnLst>
                          </p:cTn>
                        </p:par>
                        <p:par>
                          <p:cTn id="17" fill="hold" nodeType="afterGroup">
                            <p:stCondLst>
                              <p:cond delay="1000"/>
                            </p:stCondLst>
                            <p:childTnLst>
                              <p:par>
                                <p:cTn id="18" presetID="5" presetClass="entr" presetSubtype="10" fill="hold"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1000"/>
                                        <p:tgtEl>
                                          <p:spTgt spid="12"/>
                                        </p:tgtEl>
                                      </p:cBhvr>
                                    </p:animEffect>
                                  </p:childTnLst>
                                </p:cTn>
                              </p:par>
                            </p:childTnLst>
                          </p:cTn>
                        </p:par>
                        <p:par>
                          <p:cTn id="21" fill="hold" nodeType="afterGroup">
                            <p:stCondLst>
                              <p:cond delay="2500"/>
                            </p:stCondLst>
                            <p:childTnLst>
                              <p:par>
                                <p:cTn id="22" presetID="6" presetClass="entr" presetSubtype="32" fill="hold" nodeType="afterEffect">
                                  <p:stCondLst>
                                    <p:cond delay="2000"/>
                                  </p:stCondLst>
                                  <p:childTnLst>
                                    <p:set>
                                      <p:cBhvr>
                                        <p:cTn id="23" dur="1" fill="hold">
                                          <p:stCondLst>
                                            <p:cond delay="0"/>
                                          </p:stCondLst>
                                        </p:cTn>
                                        <p:tgtEl>
                                          <p:spTgt spid="126982"/>
                                        </p:tgtEl>
                                        <p:attrNameLst>
                                          <p:attrName>style.visibility</p:attrName>
                                        </p:attrNameLst>
                                      </p:cBhvr>
                                      <p:to>
                                        <p:strVal val="visible"/>
                                      </p:to>
                                    </p:set>
                                    <p:animEffect transition="in" filter="circle(out)">
                                      <p:cBhvr>
                                        <p:cTn id="24" dur="2500"/>
                                        <p:tgtEl>
                                          <p:spTgt spid="126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5027</Words>
  <Application>Microsoft Office PowerPoint</Application>
  <PresentationFormat>On-screen Show (4:3)</PresentationFormat>
  <Paragraphs>308</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Miss Huong</cp:lastModifiedBy>
  <cp:revision>1</cp:revision>
  <dcterms:created xsi:type="dcterms:W3CDTF">2019-10-13T09:01:04Z</dcterms:created>
  <dcterms:modified xsi:type="dcterms:W3CDTF">2019-10-14T04:03:39Z</dcterms:modified>
</cp:coreProperties>
</file>